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04" r:id="rId1"/>
  </p:sldMasterIdLst>
  <p:notesMasterIdLst>
    <p:notesMasterId r:id="rId33"/>
  </p:notesMasterIdLst>
  <p:handoutMasterIdLst>
    <p:handoutMasterId r:id="rId34"/>
  </p:handoutMasterIdLst>
  <p:sldIdLst>
    <p:sldId id="302" r:id="rId2"/>
    <p:sldId id="336" r:id="rId3"/>
    <p:sldId id="348" r:id="rId4"/>
    <p:sldId id="354" r:id="rId5"/>
    <p:sldId id="355" r:id="rId6"/>
    <p:sldId id="356" r:id="rId7"/>
    <p:sldId id="365" r:id="rId8"/>
    <p:sldId id="357" r:id="rId9"/>
    <p:sldId id="367" r:id="rId10"/>
    <p:sldId id="366" r:id="rId11"/>
    <p:sldId id="313" r:id="rId12"/>
    <p:sldId id="368" r:id="rId13"/>
    <p:sldId id="369" r:id="rId14"/>
    <p:sldId id="370" r:id="rId15"/>
    <p:sldId id="364" r:id="rId16"/>
    <p:sldId id="379" r:id="rId17"/>
    <p:sldId id="372" r:id="rId18"/>
    <p:sldId id="376" r:id="rId19"/>
    <p:sldId id="375" r:id="rId20"/>
    <p:sldId id="377" r:id="rId21"/>
    <p:sldId id="378" r:id="rId22"/>
    <p:sldId id="380" r:id="rId23"/>
    <p:sldId id="371" r:id="rId24"/>
    <p:sldId id="382" r:id="rId25"/>
    <p:sldId id="373" r:id="rId26"/>
    <p:sldId id="381" r:id="rId27"/>
    <p:sldId id="374" r:id="rId28"/>
    <p:sldId id="344" r:id="rId29"/>
    <p:sldId id="331" r:id="rId30"/>
    <p:sldId id="341" r:id="rId31"/>
    <p:sldId id="318" r:id="rId32"/>
  </p:sldIdLst>
  <p:sldSz cx="9144000" cy="6858000" type="screen4x3"/>
  <p:notesSz cx="6994525" cy="92789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2">
          <p15:clr>
            <a:srgbClr val="A4A3A4"/>
          </p15:clr>
        </p15:guide>
        <p15:guide id="2" pos="29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E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94"/>
    <p:restoredTop sz="87795"/>
  </p:normalViewPr>
  <p:slideViewPr>
    <p:cSldViewPr>
      <p:cViewPr varScale="1">
        <p:scale>
          <a:sx n="95" d="100"/>
          <a:sy n="95" d="100"/>
        </p:scale>
        <p:origin x="52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</p:sldLst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1278"/>
    </p:cViewPr>
  </p:sorterViewPr>
  <p:notesViewPr>
    <p:cSldViewPr>
      <p:cViewPr varScale="1">
        <p:scale>
          <a:sx n="40" d="100"/>
          <a:sy n="40" d="100"/>
        </p:scale>
        <p:origin x="-1380" y="-90"/>
      </p:cViewPr>
      <p:guideLst>
        <p:guide orient="horz" pos="2202"/>
        <p:guide pos="29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0.xml"/><Relationship Id="rId3" Type="http://schemas.openxmlformats.org/officeDocument/2006/relationships/slide" Target="slides/slide13.xml"/><Relationship Id="rId7" Type="http://schemas.openxmlformats.org/officeDocument/2006/relationships/slide" Target="slides/slide29.xml"/><Relationship Id="rId2" Type="http://schemas.openxmlformats.org/officeDocument/2006/relationships/slide" Target="slides/slide12.xml"/><Relationship Id="rId1" Type="http://schemas.openxmlformats.org/officeDocument/2006/relationships/slide" Target="slides/slide11.xml"/><Relationship Id="rId6" Type="http://schemas.openxmlformats.org/officeDocument/2006/relationships/slide" Target="slides/slide28.xml"/><Relationship Id="rId5" Type="http://schemas.openxmlformats.org/officeDocument/2006/relationships/slide" Target="slides/slide15.xml"/><Relationship Id="rId4" Type="http://schemas.openxmlformats.org/officeDocument/2006/relationships/slide" Target="slides/slide14.xml"/><Relationship Id="rId9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5F041DA9-CC5C-9D4E-9CB0-6A1854A8027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Data Structures, Algorithms, &amp; Applications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3EFE70AD-019F-7A46-9B2F-9D3AD35EB65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B3031815-AB3E-A248-93E2-F5497641795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Sartaj Sahni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9B1A3E2-1263-374E-AD30-80D00EC98EE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Times New Roman" panose="02020603050405020304" pitchFamily="18" charset="0"/>
              </a:defRPr>
            </a:lvl1pPr>
          </a:lstStyle>
          <a:p>
            <a:fld id="{A33B28A3-010E-924D-957F-0FCFF84E3C2C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4762724-A96B-634C-9D8C-C33A7493C8B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CDDC107E-AA5E-DD40-8F75-F608CB3D8E7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CF4CA9E2-8359-CB49-A9C6-AC9530C0FB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7450" y="703263"/>
            <a:ext cx="4621213" cy="34655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A94C89FB-859F-CF4E-9F64-90D6161E8D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06900"/>
            <a:ext cx="5127625" cy="417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94" tIns="46798" rIns="93594" bIns="467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E545BCCF-4AE7-6D4E-B573-49A18D247EF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1AE5B57B-B017-D743-879D-1CE707BC02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000" i="1"/>
            </a:lvl1pPr>
          </a:lstStyle>
          <a:p>
            <a:fld id="{BB2F6880-9DFD-354D-8392-B2167B7FC475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4646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11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15415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12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76680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13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25277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14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86055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15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65474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16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57288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17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34500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18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29947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19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63393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20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34126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49582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21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43150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22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84889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23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73611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24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0034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25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950860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26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51732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27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94585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28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819598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29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14405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30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7257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4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097416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31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25571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5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92447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6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26986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7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66933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8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40633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9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00892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10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35982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01B739-A59D-1B4E-9A4B-EA4DE7075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641BE0-FBBA-3949-A47D-D749EC592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0CC997-7705-3B46-84F6-1FED1534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51A409-2A38-B945-A103-BA4E73E6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E94746-58D5-C04D-A4A7-C99A5AC8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6B6AC-0B9D-6C4C-B317-378EA7A8787A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402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B9CFB-B87E-4045-A90E-C72A0349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A13343-DBE2-CB46-B9D8-256AEF13A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3304E3-9853-B241-AB05-D4BA4EB2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030D22-3BE6-C44B-8D0D-6699B5BBE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698BC7-8018-DE4A-A43E-FBCD75D5C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5E52-BBF5-DF49-B128-D5F9507F60F4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6916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5A23176-3A80-6D48-97AF-5DAE4B1A50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4488935-DC3C-1547-85DA-B5C0DBF03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42C7F8-B1BC-FB4F-B150-17F98D18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553001-7F3D-BC47-9DE6-5D3AD44F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A1FD6C-18B2-5A42-8CE4-DFD11DAD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E240D-D534-6040-8690-B0F1115C79D8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181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A6F207-0E0D-6A40-9D0E-672DC234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E673E0-89CB-AC44-BE16-4173C3F44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81DECA-D702-2B42-8F09-F08721877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296CA9-DD91-E548-B5B8-11D19BF9A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89E279-8973-FF42-A473-22D46101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338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86A0F-E428-9D4E-ABFE-4968E172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882611-B1E3-7F46-AB80-0DF07DE7E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A7D973-18EA-C947-AF12-F648FCC7B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88D515-3275-E94F-BD1F-59E77AA06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4A7CA9-2889-2046-B620-E7025992B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98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81BF7D-AFD8-DF45-8337-08D0EDEE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CC98B5-DD6F-1D4D-B838-E508667A5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B7C38D-EDDC-1D48-BA67-C60EA974B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DD3B798-D87C-2B41-A219-D66B80288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13197D-EE1B-5747-AF94-429092B01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0C328B-1573-CB4F-8431-D1E596F99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674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054F7-C420-4A4A-844F-E3DD8C7B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DECDFE-E13C-224C-A83E-F0D911CBA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619BF4-308D-0240-893C-AA60BD152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E049376-79E5-1B4B-BC6A-9B0F811AE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42FCB30-F892-F747-BBD0-97EAF536F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60EDB7D-6316-1F4B-A98B-E8ECFB863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37B7F6B-2CD1-0E45-8717-9FAFA615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71049E1-8635-1B4F-AFA7-564993C2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2963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95BC62-3AF7-4C48-9C85-5F871E03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19DD7C6-8D2A-C546-8931-73EABA55F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34E04F-8A62-E94B-9C27-6F4ED92B7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649DD3F-5583-F244-89C8-A40FC790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156A1-69EF-4446-B4EC-8478690B8165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156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65EAD06-45D4-914A-BA75-FF451CB8B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2140EEE-5CE2-EA48-A67B-324A05CCE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395D83-E2C9-D044-A01C-443EFA2BE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7A45-DF70-D646-9571-84627D499C5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7055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6F71F0-8AA8-3A49-9A54-8330CF055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7ADE0A-E957-1F47-B2E8-FEE0BC2AF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7AB13D-4D5E-7447-A787-3F6F7FFF7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391DD4-01F0-6444-B900-940D1E16E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6FB5D4-450A-F04E-9A37-7E06FBED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D518F84-D266-ED4F-B228-A799F112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CDCB-7055-4E40-9BCE-932DE6F42FD1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3480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08099D-0F64-2443-B0AA-6E4B3B06B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18FA42E-086C-B447-926B-FDB6B4E28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F70DE35-B318-134A-9FD9-2890FA19B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B0A2F7-218D-B64E-9A36-2B2AA7DD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63AF250-152B-EE4E-A434-13FFE968F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FFAD4E-38E2-2A48-9100-42FC2BE8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2AB8E-DDD2-FE4A-AA7E-87609D7D890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0365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A1F55AA-125B-BC4F-BE60-6FE2B2451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B321E6-498C-2341-9705-7797C0D09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 dirty="0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3E6571-BC2B-D249-8F2B-255C84690C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BE568D-66A6-4B4E-A1A5-7AF710466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C5A3AD-C4E8-8745-B53F-0E3EFAE9F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3737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1029">
            <a:extLst>
              <a:ext uri="{FF2B5EF4-FFF2-40B4-BE49-F238E27FC236}">
                <a16:creationId xmlns:a16="http://schemas.microsoft.com/office/drawing/2014/main" id="{A53BF956-57D3-8742-B692-082A79BBD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872" y="2769096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4400" dirty="0">
                <a:solidFill>
                  <a:schemeClr val="tx2"/>
                </a:solidFill>
                <a:latin typeface="Plantagenet Cherokee" panose="02020000000000000000" pitchFamily="18" charset="-79"/>
                <a:ea typeface="新細明體" panose="02020500000000000000" pitchFamily="18" charset="-120"/>
                <a:cs typeface="Plantagenet Cherokee" panose="02020000000000000000" pitchFamily="18" charset="-79"/>
              </a:rPr>
              <a:t>Data Structures</a:t>
            </a:r>
          </a:p>
          <a:p>
            <a:pPr algn="ctr"/>
            <a:r>
              <a:rPr lang="en-US" altLang="zh-TW" sz="4400" dirty="0">
                <a:solidFill>
                  <a:schemeClr val="tx2"/>
                </a:solidFill>
                <a:latin typeface="Plantagenet Cherokee" panose="02020000000000000000" pitchFamily="18" charset="-79"/>
                <a:ea typeface="新細明體" panose="02020500000000000000" pitchFamily="18" charset="-120"/>
                <a:cs typeface="Plantagenet Cherokee" panose="02020000000000000000" pitchFamily="18" charset="-79"/>
              </a:rPr>
              <a:t>Programming Project #2</a:t>
            </a:r>
          </a:p>
        </p:txBody>
      </p:sp>
      <p:sp>
        <p:nvSpPr>
          <p:cNvPr id="3077" name="Rectangle 1030">
            <a:extLst>
              <a:ext uri="{FF2B5EF4-FFF2-40B4-BE49-F238E27FC236}">
                <a16:creationId xmlns:a16="http://schemas.microsoft.com/office/drawing/2014/main" id="{368BA454-48C4-0D49-AB4B-5F973E32E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4293096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zh-TW" altLang="en-US" sz="4000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郭建志</a:t>
            </a:r>
            <a:endParaRPr lang="en-US" altLang="zh-TW" sz="4000" dirty="0"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Round-based update (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單純概念介紹</a:t>
            </a:r>
            <a:r>
              <a:rPr lang="en-US" altLang="zh-CN" dirty="0">
                <a:ea typeface="新細明體" panose="02020500000000000000" pitchFamily="18" charset="-120"/>
                <a:sym typeface="Wingdings" pitchFamily="2" charset="2"/>
              </a:rPr>
              <a:t>)</a:t>
            </a:r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Difficulty of Network Update in SDN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787342F3-B830-E444-9788-2ACBF1015EA9}"/>
              </a:ext>
            </a:extLst>
          </p:cNvPr>
          <p:cNvGrpSpPr/>
          <p:nvPr/>
        </p:nvGrpSpPr>
        <p:grpSpPr>
          <a:xfrm>
            <a:off x="1127521" y="2687839"/>
            <a:ext cx="2631346" cy="1571740"/>
            <a:chOff x="2160000" y="2520000"/>
            <a:chExt cx="3456000" cy="2016000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7C8E4366-1072-4A40-B846-0A1EFB5CD876}"/>
                </a:ext>
              </a:extLst>
            </p:cNvPr>
            <p:cNvSpPr/>
            <p:nvPr/>
          </p:nvSpPr>
          <p:spPr>
            <a:xfrm>
              <a:off x="2160000" y="3960000"/>
              <a:ext cx="576000" cy="576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7A5DECED-79DF-AC4B-9A2D-FB14C47D4122}"/>
                </a:ext>
              </a:extLst>
            </p:cNvPr>
            <p:cNvSpPr/>
            <p:nvPr/>
          </p:nvSpPr>
          <p:spPr>
            <a:xfrm>
              <a:off x="3600000" y="396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421FAB83-D5F9-2544-9175-1C113276011E}"/>
                </a:ext>
              </a:extLst>
            </p:cNvPr>
            <p:cNvSpPr/>
            <p:nvPr/>
          </p:nvSpPr>
          <p:spPr>
            <a:xfrm>
              <a:off x="5040000" y="396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ADA68134-5F15-D941-B07F-23E0F923236A}"/>
                </a:ext>
              </a:extLst>
            </p:cNvPr>
            <p:cNvSpPr/>
            <p:nvPr/>
          </p:nvSpPr>
          <p:spPr>
            <a:xfrm>
              <a:off x="3600000" y="252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cxnSp>
          <p:nvCxnSpPr>
            <p:cNvPr id="10" name="直線單箭頭接點 153">
              <a:extLst>
                <a:ext uri="{FF2B5EF4-FFF2-40B4-BE49-F238E27FC236}">
                  <a16:creationId xmlns:a16="http://schemas.microsoft.com/office/drawing/2014/main" id="{88F7C188-2D7A-2A45-85D5-3E4DC12257F2}"/>
                </a:ext>
              </a:extLst>
            </p:cNvPr>
            <p:cNvCxnSpPr>
              <a:stCxn id="6" idx="6"/>
              <a:endCxn id="7" idx="2"/>
            </p:cNvCxnSpPr>
            <p:nvPr/>
          </p:nvCxnSpPr>
          <p:spPr>
            <a:xfrm>
              <a:off x="2736000" y="4248000"/>
              <a:ext cx="864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54">
              <a:extLst>
                <a:ext uri="{FF2B5EF4-FFF2-40B4-BE49-F238E27FC236}">
                  <a16:creationId xmlns:a16="http://schemas.microsoft.com/office/drawing/2014/main" id="{08E487BD-64C3-8945-B275-E5B74FF46FA0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4176000" y="4248000"/>
              <a:ext cx="864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55">
              <a:extLst>
                <a:ext uri="{FF2B5EF4-FFF2-40B4-BE49-F238E27FC236}">
                  <a16:creationId xmlns:a16="http://schemas.microsoft.com/office/drawing/2014/main" id="{5CCDE5EC-760B-934B-8CA9-5D4C0BEBCE14}"/>
                </a:ext>
              </a:extLst>
            </p:cNvPr>
            <p:cNvCxnSpPr>
              <a:stCxn id="8" idx="0"/>
              <a:endCxn id="13" idx="4"/>
            </p:cNvCxnSpPr>
            <p:nvPr/>
          </p:nvCxnSpPr>
          <p:spPr>
            <a:xfrm flipV="1">
              <a:off x="5328000" y="3096000"/>
              <a:ext cx="0" cy="864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07C22AA2-6A78-5B44-97E3-5BEA2E76F6B4}"/>
                </a:ext>
              </a:extLst>
            </p:cNvPr>
            <p:cNvSpPr/>
            <p:nvPr/>
          </p:nvSpPr>
          <p:spPr>
            <a:xfrm>
              <a:off x="5040000" y="252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5BD43AF9-EE56-744E-B8A6-318943387995}"/>
              </a:ext>
            </a:extLst>
          </p:cNvPr>
          <p:cNvGrpSpPr/>
          <p:nvPr/>
        </p:nvGrpSpPr>
        <p:grpSpPr>
          <a:xfrm>
            <a:off x="4602963" y="2241431"/>
            <a:ext cx="2661190" cy="2252490"/>
            <a:chOff x="8870400" y="2244844"/>
            <a:chExt cx="2661190" cy="2252490"/>
          </a:xfrm>
        </p:grpSpPr>
        <p:cxnSp>
          <p:nvCxnSpPr>
            <p:cNvPr id="45" name="直線單箭頭接點 111">
              <a:extLst>
                <a:ext uri="{FF2B5EF4-FFF2-40B4-BE49-F238E27FC236}">
                  <a16:creationId xmlns:a16="http://schemas.microsoft.com/office/drawing/2014/main" id="{A8D23087-4EB5-C843-B12B-F17908F3EE63}"/>
                </a:ext>
              </a:extLst>
            </p:cNvPr>
            <p:cNvCxnSpPr>
              <a:stCxn id="51" idx="0"/>
              <a:endCxn id="53" idx="4"/>
            </p:cNvCxnSpPr>
            <p:nvPr/>
          </p:nvCxnSpPr>
          <p:spPr>
            <a:xfrm flipV="1">
              <a:off x="10186073" y="3126357"/>
              <a:ext cx="0" cy="67360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819141FD-0B86-3348-89A7-BAB20DF0D77C}"/>
                </a:ext>
              </a:extLst>
            </p:cNvPr>
            <p:cNvGrpSpPr/>
            <p:nvPr/>
          </p:nvGrpSpPr>
          <p:grpSpPr>
            <a:xfrm>
              <a:off x="9089679" y="4270595"/>
              <a:ext cx="2214233" cy="226739"/>
              <a:chOff x="2013857" y="5790846"/>
              <a:chExt cx="2880000" cy="274126"/>
            </a:xfrm>
          </p:grpSpPr>
          <p:cxnSp>
            <p:nvCxnSpPr>
              <p:cNvPr id="56" name="直線單箭頭接點 113">
                <a:extLst>
                  <a:ext uri="{FF2B5EF4-FFF2-40B4-BE49-F238E27FC236}">
                    <a16:creationId xmlns:a16="http://schemas.microsoft.com/office/drawing/2014/main" id="{2AB0399F-115D-3B48-9DD9-C456B973DC93}"/>
                  </a:ext>
                </a:extLst>
              </p:cNvPr>
              <p:cNvCxnSpPr/>
              <p:nvPr/>
            </p:nvCxnSpPr>
            <p:spPr>
              <a:xfrm>
                <a:off x="2013857" y="6064971"/>
                <a:ext cx="2878200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>
                <a:extLst>
                  <a:ext uri="{FF2B5EF4-FFF2-40B4-BE49-F238E27FC236}">
                    <a16:creationId xmlns:a16="http://schemas.microsoft.com/office/drawing/2014/main" id="{B7586100-C1A3-7745-9B51-B186BCC9B77F}"/>
                  </a:ext>
                </a:extLst>
              </p:cNvPr>
              <p:cNvCxnSpPr/>
              <p:nvPr/>
            </p:nvCxnSpPr>
            <p:spPr>
              <a:xfrm flipH="1">
                <a:off x="2013857" y="5790847"/>
                <a:ext cx="1800" cy="27412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接點 57">
                <a:extLst>
                  <a:ext uri="{FF2B5EF4-FFF2-40B4-BE49-F238E27FC236}">
                    <a16:creationId xmlns:a16="http://schemas.microsoft.com/office/drawing/2014/main" id="{A7F52C22-D657-E14C-BF26-88560E2DF17D}"/>
                  </a:ext>
                </a:extLst>
              </p:cNvPr>
              <p:cNvCxnSpPr/>
              <p:nvPr/>
            </p:nvCxnSpPr>
            <p:spPr>
              <a:xfrm flipH="1">
                <a:off x="4892057" y="5790846"/>
                <a:ext cx="1800" cy="274125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直線單箭頭接點 118">
              <a:extLst>
                <a:ext uri="{FF2B5EF4-FFF2-40B4-BE49-F238E27FC236}">
                  <a16:creationId xmlns:a16="http://schemas.microsoft.com/office/drawing/2014/main" id="{269959DB-FD04-6841-84EC-DEC41CF1DD1D}"/>
                </a:ext>
              </a:extLst>
            </p:cNvPr>
            <p:cNvCxnSpPr>
              <a:stCxn id="53" idx="6"/>
              <a:endCxn id="55" idx="2"/>
            </p:cNvCxnSpPr>
            <p:nvPr/>
          </p:nvCxnSpPr>
          <p:spPr>
            <a:xfrm>
              <a:off x="10405352" y="2901823"/>
              <a:ext cx="65783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6D815B5D-D12A-6E47-B260-F28B5620C6D3}"/>
                </a:ext>
              </a:extLst>
            </p:cNvPr>
            <p:cNvSpPr txBox="1"/>
            <p:nvPr/>
          </p:nvSpPr>
          <p:spPr>
            <a:xfrm>
              <a:off x="9199477" y="2244844"/>
              <a:ext cx="23321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Step 2: Update 1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13CB6E53-AAF3-B243-84D6-FD881BE593DD}"/>
                </a:ext>
              </a:extLst>
            </p:cNvPr>
            <p:cNvGrpSpPr/>
            <p:nvPr/>
          </p:nvGrpSpPr>
          <p:grpSpPr>
            <a:xfrm>
              <a:off x="8870400" y="2677288"/>
              <a:ext cx="2631346" cy="1571740"/>
              <a:chOff x="2160000" y="2520000"/>
              <a:chExt cx="3456000" cy="2016000"/>
            </a:xfrm>
          </p:grpSpPr>
          <p:sp>
            <p:nvSpPr>
              <p:cNvPr id="50" name="橢圓 49">
                <a:extLst>
                  <a:ext uri="{FF2B5EF4-FFF2-40B4-BE49-F238E27FC236}">
                    <a16:creationId xmlns:a16="http://schemas.microsoft.com/office/drawing/2014/main" id="{2F7E997B-144B-E640-8F3D-D90D6EF7220B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51" name="橢圓 50">
                <a:extLst>
                  <a:ext uri="{FF2B5EF4-FFF2-40B4-BE49-F238E27FC236}">
                    <a16:creationId xmlns:a16="http://schemas.microsoft.com/office/drawing/2014/main" id="{0ECFA55D-A5A3-D84F-83D5-61D2355AB951}"/>
                  </a:ext>
                </a:extLst>
              </p:cNvPr>
              <p:cNvSpPr/>
              <p:nvPr/>
            </p:nvSpPr>
            <p:spPr>
              <a:xfrm>
                <a:off x="3600000" y="3960000"/>
                <a:ext cx="576000" cy="57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52" name="橢圓 51">
                <a:extLst>
                  <a:ext uri="{FF2B5EF4-FFF2-40B4-BE49-F238E27FC236}">
                    <a16:creationId xmlns:a16="http://schemas.microsoft.com/office/drawing/2014/main" id="{C957576A-07BD-2C46-82C5-576962514F1E}"/>
                  </a:ext>
                </a:extLst>
              </p:cNvPr>
              <p:cNvSpPr/>
              <p:nvPr/>
            </p:nvSpPr>
            <p:spPr>
              <a:xfrm>
                <a:off x="5040000" y="3960000"/>
                <a:ext cx="576000" cy="57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B55E853C-4554-7C42-8C62-5DCFF4A212FC}"/>
                  </a:ext>
                </a:extLst>
              </p:cNvPr>
              <p:cNvSpPr/>
              <p:nvPr/>
            </p:nvSpPr>
            <p:spPr>
              <a:xfrm>
                <a:off x="3600000" y="2520000"/>
                <a:ext cx="576000" cy="57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54" name="直線單箭頭接點 183">
                <a:extLst>
                  <a:ext uri="{FF2B5EF4-FFF2-40B4-BE49-F238E27FC236}">
                    <a16:creationId xmlns:a16="http://schemas.microsoft.com/office/drawing/2014/main" id="{3BB7B7C6-1FCF-5040-8C70-E221CDE1E713}"/>
                  </a:ext>
                </a:extLst>
              </p:cNvPr>
              <p:cNvCxnSpPr>
                <a:stCxn id="52" idx="0"/>
                <a:endCxn id="55" idx="4"/>
              </p:cNvCxnSpPr>
              <p:nvPr/>
            </p:nvCxnSpPr>
            <p:spPr>
              <a:xfrm flipV="1">
                <a:off x="5328000" y="3096000"/>
                <a:ext cx="0" cy="8640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橢圓 54">
                <a:extLst>
                  <a:ext uri="{FF2B5EF4-FFF2-40B4-BE49-F238E27FC236}">
                    <a16:creationId xmlns:a16="http://schemas.microsoft.com/office/drawing/2014/main" id="{FB01395A-EFE5-5349-9097-DBCBAAD8363F}"/>
                  </a:ext>
                </a:extLst>
              </p:cNvPr>
              <p:cNvSpPr/>
              <p:nvPr/>
            </p:nvSpPr>
            <p:spPr>
              <a:xfrm>
                <a:off x="5040000" y="2520000"/>
                <a:ext cx="576000" cy="57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E742C5CB-CCB6-9E4A-A908-5DE073F0AF32}"/>
              </a:ext>
            </a:extLst>
          </p:cNvPr>
          <p:cNvGrpSpPr/>
          <p:nvPr/>
        </p:nvGrpSpPr>
        <p:grpSpPr>
          <a:xfrm>
            <a:off x="4593937" y="4509120"/>
            <a:ext cx="2912758" cy="2242403"/>
            <a:chOff x="3134949" y="4536000"/>
            <a:chExt cx="2912758" cy="2242403"/>
          </a:xfrm>
        </p:grpSpPr>
        <p:cxnSp>
          <p:nvCxnSpPr>
            <p:cNvPr id="60" name="直線單箭頭接點 189">
              <a:extLst>
                <a:ext uri="{FF2B5EF4-FFF2-40B4-BE49-F238E27FC236}">
                  <a16:creationId xmlns:a16="http://schemas.microsoft.com/office/drawing/2014/main" id="{6A57DA92-23BF-DC4D-8F2C-D41F7F0A4A01}"/>
                </a:ext>
              </a:extLst>
            </p:cNvPr>
            <p:cNvCxnSpPr>
              <a:stCxn id="67" idx="0"/>
              <a:endCxn id="69" idx="4"/>
            </p:cNvCxnSpPr>
            <p:nvPr/>
          </p:nvCxnSpPr>
          <p:spPr>
            <a:xfrm flipV="1">
              <a:off x="4450622" y="5407426"/>
              <a:ext cx="0" cy="67360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B62F9D01-AD5D-3F4B-BF64-9390B3F621D2}"/>
                </a:ext>
              </a:extLst>
            </p:cNvPr>
            <p:cNvGrpSpPr/>
            <p:nvPr/>
          </p:nvGrpSpPr>
          <p:grpSpPr>
            <a:xfrm>
              <a:off x="3354228" y="6551664"/>
              <a:ext cx="2214233" cy="226739"/>
              <a:chOff x="2013857" y="5790846"/>
              <a:chExt cx="2880000" cy="274126"/>
            </a:xfrm>
          </p:grpSpPr>
          <p:cxnSp>
            <p:nvCxnSpPr>
              <p:cNvPr id="71" name="直線單箭頭接點 191">
                <a:extLst>
                  <a:ext uri="{FF2B5EF4-FFF2-40B4-BE49-F238E27FC236}">
                    <a16:creationId xmlns:a16="http://schemas.microsoft.com/office/drawing/2014/main" id="{73BCCCD8-9574-A749-98C0-426468B2D9B6}"/>
                  </a:ext>
                </a:extLst>
              </p:cNvPr>
              <p:cNvCxnSpPr/>
              <p:nvPr/>
            </p:nvCxnSpPr>
            <p:spPr>
              <a:xfrm>
                <a:off x="2013857" y="6064971"/>
                <a:ext cx="2878200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接點 71">
                <a:extLst>
                  <a:ext uri="{FF2B5EF4-FFF2-40B4-BE49-F238E27FC236}">
                    <a16:creationId xmlns:a16="http://schemas.microsoft.com/office/drawing/2014/main" id="{7FD453A9-EEE5-1A4A-9C85-EEBC53F058D9}"/>
                  </a:ext>
                </a:extLst>
              </p:cNvPr>
              <p:cNvCxnSpPr/>
              <p:nvPr/>
            </p:nvCxnSpPr>
            <p:spPr>
              <a:xfrm flipH="1">
                <a:off x="2013857" y="5790847"/>
                <a:ext cx="1800" cy="27412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>
                <a:extLst>
                  <a:ext uri="{FF2B5EF4-FFF2-40B4-BE49-F238E27FC236}">
                    <a16:creationId xmlns:a16="http://schemas.microsoft.com/office/drawing/2014/main" id="{212145D6-D83A-2E4C-BAD3-39613701023A}"/>
                  </a:ext>
                </a:extLst>
              </p:cNvPr>
              <p:cNvCxnSpPr/>
              <p:nvPr/>
            </p:nvCxnSpPr>
            <p:spPr>
              <a:xfrm flipH="1">
                <a:off x="4892057" y="5790846"/>
                <a:ext cx="1800" cy="274125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直線單箭頭接點 194">
              <a:extLst>
                <a:ext uri="{FF2B5EF4-FFF2-40B4-BE49-F238E27FC236}">
                  <a16:creationId xmlns:a16="http://schemas.microsoft.com/office/drawing/2014/main" id="{1B541B5A-CC38-6841-AFD7-247F5082CE32}"/>
                </a:ext>
              </a:extLst>
            </p:cNvPr>
            <p:cNvCxnSpPr>
              <a:stCxn id="69" idx="6"/>
              <a:endCxn id="70" idx="2"/>
            </p:cNvCxnSpPr>
            <p:nvPr/>
          </p:nvCxnSpPr>
          <p:spPr>
            <a:xfrm>
              <a:off x="4669901" y="5182892"/>
              <a:ext cx="65783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62C46431-0ED7-A441-A4D7-F44428305DB7}"/>
                </a:ext>
              </a:extLst>
            </p:cNvPr>
            <p:cNvSpPr txBox="1"/>
            <p:nvPr/>
          </p:nvSpPr>
          <p:spPr>
            <a:xfrm>
              <a:off x="3718800" y="4536000"/>
              <a:ext cx="23289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Step 3: Update 2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0C4E24C7-9C74-3944-95DB-662F4B82D183}"/>
                </a:ext>
              </a:extLst>
            </p:cNvPr>
            <p:cNvGrpSpPr/>
            <p:nvPr/>
          </p:nvGrpSpPr>
          <p:grpSpPr>
            <a:xfrm>
              <a:off x="3134949" y="4958357"/>
              <a:ext cx="2631346" cy="1571740"/>
              <a:chOff x="2160000" y="2520000"/>
              <a:chExt cx="3456000" cy="2016000"/>
            </a:xfrm>
          </p:grpSpPr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61506B6F-593C-F844-8FA3-6B76508F8318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9EFDA41-9F8B-A84A-8576-C5CD76FAB8E6}"/>
                  </a:ext>
                </a:extLst>
              </p:cNvPr>
              <p:cNvSpPr/>
              <p:nvPr/>
            </p:nvSpPr>
            <p:spPr>
              <a:xfrm>
                <a:off x="3600000" y="3960000"/>
                <a:ext cx="576000" cy="57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3341DA99-3B1E-264D-BAA6-252CC640AF62}"/>
                  </a:ext>
                </a:extLst>
              </p:cNvPr>
              <p:cNvSpPr/>
              <p:nvPr/>
            </p:nvSpPr>
            <p:spPr>
              <a:xfrm>
                <a:off x="5040000" y="3960000"/>
                <a:ext cx="576000" cy="57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613414A6-2D92-F949-87B7-C74249C5221B}"/>
                  </a:ext>
                </a:extLst>
              </p:cNvPr>
              <p:cNvSpPr/>
              <p:nvPr/>
            </p:nvSpPr>
            <p:spPr>
              <a:xfrm>
                <a:off x="3600000" y="2520000"/>
                <a:ext cx="576000" cy="57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70" name="橢圓 69">
                <a:extLst>
                  <a:ext uri="{FF2B5EF4-FFF2-40B4-BE49-F238E27FC236}">
                    <a16:creationId xmlns:a16="http://schemas.microsoft.com/office/drawing/2014/main" id="{831881A0-7B9C-D34C-AAD6-ED5DA9CFF92A}"/>
                  </a:ext>
                </a:extLst>
              </p:cNvPr>
              <p:cNvSpPr/>
              <p:nvPr/>
            </p:nvSpPr>
            <p:spPr>
              <a:xfrm>
                <a:off x="5040000" y="2520000"/>
                <a:ext cx="576000" cy="57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65" name="直線單箭頭接點 203">
              <a:extLst>
                <a:ext uri="{FF2B5EF4-FFF2-40B4-BE49-F238E27FC236}">
                  <a16:creationId xmlns:a16="http://schemas.microsoft.com/office/drawing/2014/main" id="{1ABB9BF2-B34A-F348-B96D-8EBA399D2A40}"/>
                </a:ext>
              </a:extLst>
            </p:cNvPr>
            <p:cNvCxnSpPr>
              <a:stCxn id="68" idx="2"/>
              <a:endCxn id="67" idx="6"/>
            </p:cNvCxnSpPr>
            <p:nvPr/>
          </p:nvCxnSpPr>
          <p:spPr>
            <a:xfrm flipH="1">
              <a:off x="4669901" y="6305563"/>
              <a:ext cx="65783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97" name="群組 4096">
            <a:extLst>
              <a:ext uri="{FF2B5EF4-FFF2-40B4-BE49-F238E27FC236}">
                <a16:creationId xmlns:a16="http://schemas.microsoft.com/office/drawing/2014/main" id="{A7665733-B457-6849-88A5-09566C00EFB4}"/>
              </a:ext>
            </a:extLst>
          </p:cNvPr>
          <p:cNvGrpSpPr/>
          <p:nvPr/>
        </p:nvGrpSpPr>
        <p:grpSpPr>
          <a:xfrm>
            <a:off x="971600" y="4530595"/>
            <a:ext cx="3127203" cy="2226032"/>
            <a:chOff x="971600" y="4530595"/>
            <a:chExt cx="3127203" cy="2226032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AC4AD60-E5D5-964A-A524-850011039646}"/>
                </a:ext>
              </a:extLst>
            </p:cNvPr>
            <p:cNvGrpSpPr/>
            <p:nvPr/>
          </p:nvGrpSpPr>
          <p:grpSpPr>
            <a:xfrm>
              <a:off x="971600" y="4530595"/>
              <a:ext cx="3127203" cy="2226032"/>
              <a:chOff x="2954479" y="2248632"/>
              <a:chExt cx="3127203" cy="2226032"/>
            </a:xfrm>
          </p:grpSpPr>
          <p:grpSp>
            <p:nvGrpSpPr>
              <p:cNvPr id="15" name="群組 14">
                <a:extLst>
                  <a:ext uri="{FF2B5EF4-FFF2-40B4-BE49-F238E27FC236}">
                    <a16:creationId xmlns:a16="http://schemas.microsoft.com/office/drawing/2014/main" id="{F7C5F6B7-CF41-DB41-84F6-05E468762613}"/>
                  </a:ext>
                </a:extLst>
              </p:cNvPr>
              <p:cNvGrpSpPr/>
              <p:nvPr/>
            </p:nvGrpSpPr>
            <p:grpSpPr>
              <a:xfrm>
                <a:off x="3298581" y="4247925"/>
                <a:ext cx="2214233" cy="226739"/>
                <a:chOff x="2013857" y="5790846"/>
                <a:chExt cx="2880000" cy="274126"/>
              </a:xfrm>
            </p:grpSpPr>
            <p:cxnSp>
              <p:nvCxnSpPr>
                <p:cNvPr id="26" name="直線單箭頭接點 66">
                  <a:extLst>
                    <a:ext uri="{FF2B5EF4-FFF2-40B4-BE49-F238E27FC236}">
                      <a16:creationId xmlns:a16="http://schemas.microsoft.com/office/drawing/2014/main" id="{D754EC2E-9CDC-8340-BFB3-F6425CE2398D}"/>
                    </a:ext>
                  </a:extLst>
                </p:cNvPr>
                <p:cNvCxnSpPr/>
                <p:nvPr/>
              </p:nvCxnSpPr>
              <p:spPr>
                <a:xfrm>
                  <a:off x="2013857" y="6064971"/>
                  <a:ext cx="287820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接點 26">
                  <a:extLst>
                    <a:ext uri="{FF2B5EF4-FFF2-40B4-BE49-F238E27FC236}">
                      <a16:creationId xmlns:a16="http://schemas.microsoft.com/office/drawing/2014/main" id="{8E039BA9-287D-B542-B070-7F4EB8B3A97C}"/>
                    </a:ext>
                  </a:extLst>
                </p:cNvPr>
                <p:cNvCxnSpPr/>
                <p:nvPr/>
              </p:nvCxnSpPr>
              <p:spPr>
                <a:xfrm flipH="1">
                  <a:off x="2013857" y="5790847"/>
                  <a:ext cx="1800" cy="27412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接點 27">
                  <a:extLst>
                    <a:ext uri="{FF2B5EF4-FFF2-40B4-BE49-F238E27FC236}">
                      <a16:creationId xmlns:a16="http://schemas.microsoft.com/office/drawing/2014/main" id="{27366311-03E0-CE46-A8CE-5BB022068259}"/>
                    </a:ext>
                  </a:extLst>
                </p:cNvPr>
                <p:cNvCxnSpPr/>
                <p:nvPr/>
              </p:nvCxnSpPr>
              <p:spPr>
                <a:xfrm flipH="1">
                  <a:off x="4892057" y="5790846"/>
                  <a:ext cx="1800" cy="27412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群組 15">
                <a:extLst>
                  <a:ext uri="{FF2B5EF4-FFF2-40B4-BE49-F238E27FC236}">
                    <a16:creationId xmlns:a16="http://schemas.microsoft.com/office/drawing/2014/main" id="{31802DD7-4E5C-4343-B889-D60F2F6CB8E7}"/>
                  </a:ext>
                </a:extLst>
              </p:cNvPr>
              <p:cNvGrpSpPr/>
              <p:nvPr/>
            </p:nvGrpSpPr>
            <p:grpSpPr>
              <a:xfrm>
                <a:off x="2954479" y="2248632"/>
                <a:ext cx="3127203" cy="2000396"/>
                <a:chOff x="2954479" y="2248632"/>
                <a:chExt cx="3127203" cy="2000396"/>
              </a:xfrm>
            </p:grpSpPr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37C93CFD-26C7-644E-82C5-C8EC70A34FE0}"/>
                    </a:ext>
                  </a:extLst>
                </p:cNvPr>
                <p:cNvSpPr txBox="1"/>
                <p:nvPr/>
              </p:nvSpPr>
              <p:spPr>
                <a:xfrm>
                  <a:off x="2954479" y="2248632"/>
                  <a:ext cx="312720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Step 1: Update 0 and 3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A0A6DBA1-F480-ED46-8356-ECC371814485}"/>
                    </a:ext>
                  </a:extLst>
                </p:cNvPr>
                <p:cNvGrpSpPr/>
                <p:nvPr/>
              </p:nvGrpSpPr>
              <p:grpSpPr>
                <a:xfrm>
                  <a:off x="3110400" y="2677288"/>
                  <a:ext cx="2631346" cy="1571740"/>
                  <a:chOff x="2160000" y="2520000"/>
                  <a:chExt cx="3456000" cy="2016000"/>
                </a:xfrm>
              </p:grpSpPr>
              <p:sp>
                <p:nvSpPr>
                  <p:cNvPr id="19" name="橢圓 18">
                    <a:extLst>
                      <a:ext uri="{FF2B5EF4-FFF2-40B4-BE49-F238E27FC236}">
                        <a16:creationId xmlns:a16="http://schemas.microsoft.com/office/drawing/2014/main" id="{2DBADEB1-65DE-5F4D-B721-3AB2874B1AD3}"/>
                      </a:ext>
                    </a:extLst>
                  </p:cNvPr>
                  <p:cNvSpPr/>
                  <p:nvPr/>
                </p:nvSpPr>
                <p:spPr>
                  <a:xfrm>
                    <a:off x="2160000" y="3960000"/>
                    <a:ext cx="576000" cy="576000"/>
                  </a:xfrm>
                  <a:prstGeom prst="ellipse">
                    <a:avLst/>
                  </a:prstGeom>
                  <a:ln w="571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0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20" name="橢圓 19">
                    <a:extLst>
                      <a:ext uri="{FF2B5EF4-FFF2-40B4-BE49-F238E27FC236}">
                        <a16:creationId xmlns:a16="http://schemas.microsoft.com/office/drawing/2014/main" id="{7415BB74-28B1-7D43-8C25-9989B0C428C5}"/>
                      </a:ext>
                    </a:extLst>
                  </p:cNvPr>
                  <p:cNvSpPr/>
                  <p:nvPr/>
                </p:nvSpPr>
                <p:spPr>
                  <a:xfrm>
                    <a:off x="3600000" y="3960000"/>
                    <a:ext cx="576000" cy="576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1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21" name="橢圓 20">
                    <a:extLst>
                      <a:ext uri="{FF2B5EF4-FFF2-40B4-BE49-F238E27FC236}">
                        <a16:creationId xmlns:a16="http://schemas.microsoft.com/office/drawing/2014/main" id="{07BA8803-C34B-E044-A6BB-9458DC999DA0}"/>
                      </a:ext>
                    </a:extLst>
                  </p:cNvPr>
                  <p:cNvSpPr/>
                  <p:nvPr/>
                </p:nvSpPr>
                <p:spPr>
                  <a:xfrm>
                    <a:off x="5040000" y="3960000"/>
                    <a:ext cx="576000" cy="576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2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22" name="橢圓 21">
                    <a:extLst>
                      <a:ext uri="{FF2B5EF4-FFF2-40B4-BE49-F238E27FC236}">
                        <a16:creationId xmlns:a16="http://schemas.microsoft.com/office/drawing/2014/main" id="{B12AB985-BF81-7E4C-B0F2-EB7E0E524744}"/>
                      </a:ext>
                    </a:extLst>
                  </p:cNvPr>
                  <p:cNvSpPr/>
                  <p:nvPr/>
                </p:nvSpPr>
                <p:spPr>
                  <a:xfrm>
                    <a:off x="3600000" y="2520000"/>
                    <a:ext cx="576000" cy="576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3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cxnSp>
                <p:nvCxnSpPr>
                  <p:cNvPr id="23" name="直線單箭頭接點 164">
                    <a:extLst>
                      <a:ext uri="{FF2B5EF4-FFF2-40B4-BE49-F238E27FC236}">
                        <a16:creationId xmlns:a16="http://schemas.microsoft.com/office/drawing/2014/main" id="{B4F46016-535F-C041-B573-6A6F783D09C6}"/>
                      </a:ext>
                    </a:extLst>
                  </p:cNvPr>
                  <p:cNvCxnSpPr>
                    <a:stCxn id="20" idx="6"/>
                    <a:endCxn id="21" idx="2"/>
                  </p:cNvCxnSpPr>
                  <p:nvPr/>
                </p:nvCxnSpPr>
                <p:spPr>
                  <a:xfrm>
                    <a:off x="4176000" y="4248000"/>
                    <a:ext cx="864000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直線單箭頭接點 165">
                    <a:extLst>
                      <a:ext uri="{FF2B5EF4-FFF2-40B4-BE49-F238E27FC236}">
                        <a16:creationId xmlns:a16="http://schemas.microsoft.com/office/drawing/2014/main" id="{2FBDED96-8193-A34A-8CAF-EA66BE8A370C}"/>
                      </a:ext>
                    </a:extLst>
                  </p:cNvPr>
                  <p:cNvCxnSpPr>
                    <a:stCxn id="21" idx="0"/>
                    <a:endCxn id="25" idx="4"/>
                  </p:cNvCxnSpPr>
                  <p:nvPr/>
                </p:nvCxnSpPr>
                <p:spPr>
                  <a:xfrm flipV="1">
                    <a:off x="5328000" y="3096000"/>
                    <a:ext cx="0" cy="86400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橢圓 24">
                    <a:extLst>
                      <a:ext uri="{FF2B5EF4-FFF2-40B4-BE49-F238E27FC236}">
                        <a16:creationId xmlns:a16="http://schemas.microsoft.com/office/drawing/2014/main" id="{78F549F5-4CE7-124F-90DB-E7B72174C676}"/>
                      </a:ext>
                    </a:extLst>
                  </p:cNvPr>
                  <p:cNvSpPr/>
                  <p:nvPr/>
                </p:nvSpPr>
                <p:spPr>
                  <a:xfrm>
                    <a:off x="5040000" y="2520000"/>
                    <a:ext cx="576000" cy="576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4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</p:grpSp>
          </p:grpSp>
        </p:grpSp>
        <p:cxnSp>
          <p:nvCxnSpPr>
            <p:cNvPr id="74" name="直線單箭頭接點 118">
              <a:extLst>
                <a:ext uri="{FF2B5EF4-FFF2-40B4-BE49-F238E27FC236}">
                  <a16:creationId xmlns:a16="http://schemas.microsoft.com/office/drawing/2014/main" id="{181EA686-B8D4-EA46-A3E7-C7DB34E0C40B}"/>
                </a:ext>
              </a:extLst>
            </p:cNvPr>
            <p:cNvCxnSpPr>
              <a:cxnSpLocks/>
              <a:stCxn id="22" idx="6"/>
              <a:endCxn id="25" idx="2"/>
            </p:cNvCxnSpPr>
            <p:nvPr/>
          </p:nvCxnSpPr>
          <p:spPr>
            <a:xfrm>
              <a:off x="2662473" y="5183786"/>
              <a:ext cx="65783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661191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#2: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Minimize the number of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update rounds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5527526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nodes in old and new paths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Nodes in old and new paths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Minimize the rounds of update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Rules of each switch in each round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grade is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inversely proportional to </a:t>
            </a:r>
            <a:r>
              <a:rPr lang="en-US" altLang="zh-TW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number of rounds</a:t>
            </a:r>
            <a:endParaRPr lang="en-US" altLang="zh-TW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5EC472E-363F-2D4B-8FEA-E32C6923B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05" y="1983896"/>
            <a:ext cx="3448695" cy="235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93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#2: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Minimize the number of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update rounds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5527526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nodes in old and new paths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Nodes in old and new paths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Minimize the rounds of update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Rules of each switch in each round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grade is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inversely proportional to </a:t>
            </a:r>
            <a:r>
              <a:rPr lang="en-US" altLang="zh-TW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number of rounds</a:t>
            </a:r>
            <a:endParaRPr lang="en-US" altLang="zh-TW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橢圓圖說文字 4">
            <a:extLst>
              <a:ext uri="{FF2B5EF4-FFF2-40B4-BE49-F238E27FC236}">
                <a16:creationId xmlns:a16="http://schemas.microsoft.com/office/drawing/2014/main" id="{D751FA39-FEF0-A044-860E-B69403E367D2}"/>
              </a:ext>
            </a:extLst>
          </p:cNvPr>
          <p:cNvSpPr/>
          <p:nvPr/>
        </p:nvSpPr>
        <p:spPr>
          <a:xfrm>
            <a:off x="7020272" y="5013176"/>
            <a:ext cx="2016224" cy="1296144"/>
          </a:xfrm>
          <a:prstGeom prst="wedgeEllipseCallout">
            <a:avLst>
              <a:gd name="adj1" fmla="val -126248"/>
              <a:gd name="adj2" fmla="val 35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…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68AE2A7-8B8B-7649-8AFA-07F5D4DC8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05" y="1983896"/>
            <a:ext cx="3448695" cy="235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44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#2: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Minimize the number of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update rounds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5527526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nodes in old and new paths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Nodes in old and new paths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Minimize the rounds of update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Rules of each switch in each round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grade is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inversely proportional to </a:t>
            </a:r>
            <a:r>
              <a:rPr lang="en-US" altLang="zh-TW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number of rounds</a:t>
            </a:r>
            <a:endParaRPr lang="en-US" altLang="zh-TW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橢圓圖說文字 5">
            <a:extLst>
              <a:ext uri="{FF2B5EF4-FFF2-40B4-BE49-F238E27FC236}">
                <a16:creationId xmlns:a16="http://schemas.microsoft.com/office/drawing/2014/main" id="{F8187F73-D33C-D549-868C-DEACAA7C354B}"/>
              </a:ext>
            </a:extLst>
          </p:cNvPr>
          <p:cNvSpPr/>
          <p:nvPr/>
        </p:nvSpPr>
        <p:spPr>
          <a:xfrm>
            <a:off x="7020272" y="5013176"/>
            <a:ext cx="2016224" cy="1296144"/>
          </a:xfrm>
          <a:prstGeom prst="wedgeEllipseCallout">
            <a:avLst>
              <a:gd name="adj1" fmla="val -126248"/>
              <a:gd name="adj2" fmla="val 35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怎麼辦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7E22347-0B69-444C-A77B-3434E7A2A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05" y="1983896"/>
            <a:ext cx="3448695" cy="235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51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#2: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Minimize the number of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update rounds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5527526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nodes in old and new paths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Nodes in old and new paths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Minimize the rounds of update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Rules of each switch in each round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grade is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inversely proportional to </a:t>
            </a:r>
            <a:r>
              <a:rPr lang="en-US" altLang="zh-TW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number of rounds</a:t>
            </a:r>
            <a:endParaRPr lang="en-US" altLang="zh-TW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橢圓圖說文字 7">
            <a:extLst>
              <a:ext uri="{FF2B5EF4-FFF2-40B4-BE49-F238E27FC236}">
                <a16:creationId xmlns:a16="http://schemas.microsoft.com/office/drawing/2014/main" id="{E4D9FE0C-1852-9845-BD09-A0450EF0B477}"/>
              </a:ext>
            </a:extLst>
          </p:cNvPr>
          <p:cNvSpPr/>
          <p:nvPr/>
        </p:nvSpPr>
        <p:spPr>
          <a:xfrm>
            <a:off x="7020272" y="5013176"/>
            <a:ext cx="2016224" cy="1296144"/>
          </a:xfrm>
          <a:prstGeom prst="wedgeEllipseCallout">
            <a:avLst>
              <a:gd name="adj1" fmla="val -126248"/>
              <a:gd name="adj2" fmla="val 35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早知道不加簽了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543FBA-3C9E-B943-9490-67EB9AEDC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05" y="1983896"/>
            <a:ext cx="3448695" cy="235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87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solidFill>
                  <a:srgbClr val="4E8F00"/>
                </a:solidFill>
                <a:ea typeface="新細明體" panose="02020500000000000000" pitchFamily="18" charset="-120"/>
              </a:rPr>
              <a:t>Programming Project #</a:t>
            </a:r>
            <a:r>
              <a:rPr lang="en-US" altLang="zh-CN" dirty="0">
                <a:solidFill>
                  <a:srgbClr val="4E8F00"/>
                </a:solidFill>
                <a:ea typeface="新細明體" panose="02020500000000000000" pitchFamily="18" charset="-120"/>
              </a:rPr>
              <a:t>2</a:t>
            </a:r>
            <a:r>
              <a:rPr lang="en-US" altLang="zh-TW" dirty="0">
                <a:solidFill>
                  <a:srgbClr val="4E8F00"/>
                </a:solidFill>
                <a:ea typeface="新細明體" panose="02020500000000000000" pitchFamily="18" charset="-120"/>
              </a:rPr>
              <a:t>:</a:t>
            </a:r>
            <a:br>
              <a:rPr lang="en-US" altLang="zh-TW" dirty="0">
                <a:solidFill>
                  <a:srgbClr val="4E8F00"/>
                </a:solidFill>
                <a:ea typeface="新細明體" panose="02020500000000000000" pitchFamily="18" charset="-120"/>
              </a:rPr>
            </a:br>
            <a:r>
              <a:rPr lang="en-US" altLang="zh-TW" dirty="0">
                <a:solidFill>
                  <a:srgbClr val="4E8F00"/>
                </a:solidFill>
                <a:ea typeface="新細明體" panose="02020500000000000000" pitchFamily="18" charset="-120"/>
              </a:rPr>
              <a:t>Round-based network update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5527526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nodes in old and new paths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Nodes in old and new paths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Compute each round of update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Rules of each switch in each round</a:t>
            </a:r>
          </a:p>
          <a:p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Implement a given algorithm.</a:t>
            </a:r>
          </a:p>
        </p:txBody>
      </p:sp>
      <p:sp>
        <p:nvSpPr>
          <p:cNvPr id="8" name="橢圓圖說文字 7">
            <a:extLst>
              <a:ext uri="{FF2B5EF4-FFF2-40B4-BE49-F238E27FC236}">
                <a16:creationId xmlns:a16="http://schemas.microsoft.com/office/drawing/2014/main" id="{3AC5FBA5-F302-9C4C-A46F-C9C70203473A}"/>
              </a:ext>
            </a:extLst>
          </p:cNvPr>
          <p:cNvSpPr/>
          <p:nvPr/>
        </p:nvSpPr>
        <p:spPr>
          <a:xfrm>
            <a:off x="7020272" y="5013176"/>
            <a:ext cx="2016224" cy="1296144"/>
          </a:xfrm>
          <a:prstGeom prst="wedgeEllipseCallout">
            <a:avLst>
              <a:gd name="adj1" fmla="val -123581"/>
              <a:gd name="adj2" fmla="val -219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禮拜四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告訴你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9A4392-1CFB-0944-8641-B5C1B9396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05" y="1983896"/>
            <a:ext cx="3448695" cy="235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5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Solid line: old path	Dashed line: new path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4088856E-4ED3-7140-9DF2-96B15FF556C4}"/>
              </a:ext>
            </a:extLst>
          </p:cNvPr>
          <p:cNvGrpSpPr/>
          <p:nvPr/>
        </p:nvGrpSpPr>
        <p:grpSpPr>
          <a:xfrm>
            <a:off x="1907703" y="3100237"/>
            <a:ext cx="4908777" cy="2857571"/>
            <a:chOff x="-48745" y="3956930"/>
            <a:chExt cx="4908777" cy="2857571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308066B0-22A2-D241-8D03-5F5E71A66FBE}"/>
                </a:ext>
              </a:extLst>
            </p:cNvPr>
            <p:cNvGrpSpPr/>
            <p:nvPr/>
          </p:nvGrpSpPr>
          <p:grpSpPr>
            <a:xfrm>
              <a:off x="-48745" y="4437112"/>
              <a:ext cx="4908777" cy="2232248"/>
              <a:chOff x="-48745" y="3212976"/>
              <a:chExt cx="4908777" cy="2232248"/>
            </a:xfrm>
          </p:grpSpPr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00099A0F-0539-EB46-B24F-85D96C860863}"/>
                  </a:ext>
                </a:extLst>
              </p:cNvPr>
              <p:cNvGrpSpPr/>
              <p:nvPr/>
            </p:nvGrpSpPr>
            <p:grpSpPr>
              <a:xfrm>
                <a:off x="-48745" y="3212976"/>
                <a:ext cx="4908777" cy="2232248"/>
                <a:chOff x="-48745" y="3212976"/>
                <a:chExt cx="4908777" cy="2232248"/>
              </a:xfrm>
            </p:grpSpPr>
            <p:pic>
              <p:nvPicPr>
                <p:cNvPr id="2" name="圖片 1">
                  <a:extLst>
                    <a:ext uri="{FF2B5EF4-FFF2-40B4-BE49-F238E27FC236}">
                      <a16:creationId xmlns:a16="http://schemas.microsoft.com/office/drawing/2014/main" id="{ECB79AF3-A695-7943-A099-80308BF508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-48745" y="3212976"/>
                  <a:ext cx="4908777" cy="2232248"/>
                </a:xfrm>
                <a:prstGeom prst="rect">
                  <a:avLst/>
                </a:prstGeom>
              </p:spPr>
            </p:pic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802F6376-8744-E445-9C03-ADE10232C6A2}"/>
                    </a:ext>
                  </a:extLst>
                </p:cNvPr>
                <p:cNvSpPr/>
                <p:nvPr/>
              </p:nvSpPr>
              <p:spPr>
                <a:xfrm>
                  <a:off x="683568" y="3302074"/>
                  <a:ext cx="216024" cy="21602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5" name="橢圓 74">
                  <a:extLst>
                    <a:ext uri="{FF2B5EF4-FFF2-40B4-BE49-F238E27FC236}">
                      <a16:creationId xmlns:a16="http://schemas.microsoft.com/office/drawing/2014/main" id="{CBAC26D5-E182-1F4A-91C5-9B7F6465A987}"/>
                    </a:ext>
                  </a:extLst>
                </p:cNvPr>
                <p:cNvSpPr/>
                <p:nvPr/>
              </p:nvSpPr>
              <p:spPr>
                <a:xfrm>
                  <a:off x="1756800" y="3326400"/>
                  <a:ext cx="216024" cy="216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1BCFDFE2-BA41-2145-9293-7EC03B9E4EAF}"/>
                  </a:ext>
                </a:extLst>
              </p:cNvPr>
              <p:cNvSpPr/>
              <p:nvPr/>
            </p:nvSpPr>
            <p:spPr>
              <a:xfrm>
                <a:off x="3312000" y="5112000"/>
                <a:ext cx="216024" cy="216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502F374F-9F5B-604D-BA46-F88EB6D0DF7C}"/>
                    </a:ext>
                  </a:extLst>
                </p:cNvPr>
                <p:cNvSpPr txBox="1"/>
                <p:nvPr/>
              </p:nvSpPr>
              <p:spPr>
                <a:xfrm>
                  <a:off x="602522" y="3956930"/>
                  <a:ext cx="3781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502F374F-9F5B-604D-BA46-F88EB6D0DF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522" y="3956930"/>
                  <a:ext cx="37811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226" r="-3226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8E10B1A9-7CBA-9B49-ADE6-FCD3AB3719AE}"/>
                    </a:ext>
                  </a:extLst>
                </p:cNvPr>
                <p:cNvSpPr txBox="1"/>
                <p:nvPr/>
              </p:nvSpPr>
              <p:spPr>
                <a:xfrm>
                  <a:off x="1718646" y="3989107"/>
                  <a:ext cx="3912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8E10B1A9-7CBA-9B49-ADE6-FCD3AB371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8646" y="3989107"/>
                  <a:ext cx="39126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125" r="-3125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7F8B3E93-5BC4-C942-B22D-13A73D596BC9}"/>
                    </a:ext>
                  </a:extLst>
                </p:cNvPr>
                <p:cNvSpPr txBox="1"/>
                <p:nvPr/>
              </p:nvSpPr>
              <p:spPr>
                <a:xfrm>
                  <a:off x="3607136" y="6445169"/>
                  <a:ext cx="3912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7F8B3E93-5BC4-C942-B22D-13A73D596B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7136" y="6445169"/>
                  <a:ext cx="39126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250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D64C3D42-D930-6145-BDF5-F70B8A862942}"/>
                    </a:ext>
                  </a:extLst>
                </p:cNvPr>
                <p:cNvSpPr txBox="1"/>
                <p:nvPr/>
              </p:nvSpPr>
              <p:spPr>
                <a:xfrm>
                  <a:off x="1196162" y="5147900"/>
                  <a:ext cx="3912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D64C3D42-D930-6145-BDF5-F70B8A862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6162" y="5147900"/>
                  <a:ext cx="391261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6250" r="-3125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32A3BFB-575C-2C4E-AFE0-B5F1A8B4DFFA}"/>
                    </a:ext>
                  </a:extLst>
                </p:cNvPr>
                <p:cNvSpPr txBox="1"/>
                <p:nvPr/>
              </p:nvSpPr>
              <p:spPr>
                <a:xfrm>
                  <a:off x="362084" y="6059843"/>
                  <a:ext cx="3912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32A3BFB-575C-2C4E-AFE0-B5F1A8B4D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084" y="6059843"/>
                  <a:ext cx="391261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6452" r="-3226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2DD71335-4111-D64E-85F4-6A850C271D20}"/>
                    </a:ext>
                  </a:extLst>
                </p:cNvPr>
                <p:cNvSpPr txBox="1"/>
                <p:nvPr/>
              </p:nvSpPr>
              <p:spPr>
                <a:xfrm>
                  <a:off x="2498046" y="4800218"/>
                  <a:ext cx="38484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2DD71335-4111-D64E-85F4-6A850C271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8046" y="4800218"/>
                  <a:ext cx="38484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6452" r="-3226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10D18CE-1E12-2243-8C7B-3C1574C9B0D8}"/>
                    </a:ext>
                  </a:extLst>
                </p:cNvPr>
                <p:cNvSpPr txBox="1"/>
                <p:nvPr/>
              </p:nvSpPr>
              <p:spPr>
                <a:xfrm>
                  <a:off x="3758446" y="5206274"/>
                  <a:ext cx="51398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10D18CE-1E12-2243-8C7B-3C1574C9B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8446" y="5206274"/>
                  <a:ext cx="513987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4878" r="-2439" b="-129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FDC2A9AB-12A2-0341-AF39-5E8988D70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980743"/>
              </p:ext>
            </p:extLst>
          </p:nvPr>
        </p:nvGraphicFramePr>
        <p:xfrm>
          <a:off x="870548" y="2315468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kumimoji="0" lang="zh-TW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kumimoji="0" lang="zh-TW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kumimoji="0" lang="zh-TW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13076B44-3033-0F42-9E2F-38C56A4EB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603382"/>
              </p:ext>
            </p:extLst>
          </p:nvPr>
        </p:nvGraphicFramePr>
        <p:xfrm>
          <a:off x="868620" y="6031661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kumimoji="0" lang="zh-TW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kumimoji="0" lang="zh-TW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kumimoji="0" lang="zh-TW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kumimoji="0" lang="zh-TW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1331233"/>
      </p:ext>
    </p:ext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Solid line: old path	Dashed line: new path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Add the rules in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red nodes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the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first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Remove the rules in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black nodes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in the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last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 Reduce the the network to the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line representation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4088856E-4ED3-7140-9DF2-96B15FF556C4}"/>
              </a:ext>
            </a:extLst>
          </p:cNvPr>
          <p:cNvGrpSpPr/>
          <p:nvPr/>
        </p:nvGrpSpPr>
        <p:grpSpPr>
          <a:xfrm>
            <a:off x="-48745" y="3956930"/>
            <a:ext cx="4908777" cy="2857571"/>
            <a:chOff x="-48745" y="3956930"/>
            <a:chExt cx="4908777" cy="2857571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308066B0-22A2-D241-8D03-5F5E71A66FBE}"/>
                </a:ext>
              </a:extLst>
            </p:cNvPr>
            <p:cNvGrpSpPr/>
            <p:nvPr/>
          </p:nvGrpSpPr>
          <p:grpSpPr>
            <a:xfrm>
              <a:off x="-48745" y="4437112"/>
              <a:ext cx="4908777" cy="2232248"/>
              <a:chOff x="-48745" y="3212976"/>
              <a:chExt cx="4908777" cy="2232248"/>
            </a:xfrm>
          </p:grpSpPr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00099A0F-0539-EB46-B24F-85D96C860863}"/>
                  </a:ext>
                </a:extLst>
              </p:cNvPr>
              <p:cNvGrpSpPr/>
              <p:nvPr/>
            </p:nvGrpSpPr>
            <p:grpSpPr>
              <a:xfrm>
                <a:off x="-48745" y="3212976"/>
                <a:ext cx="4908777" cy="2232248"/>
                <a:chOff x="-48745" y="3212976"/>
                <a:chExt cx="4908777" cy="2232248"/>
              </a:xfrm>
            </p:grpSpPr>
            <p:pic>
              <p:nvPicPr>
                <p:cNvPr id="2" name="圖片 1">
                  <a:extLst>
                    <a:ext uri="{FF2B5EF4-FFF2-40B4-BE49-F238E27FC236}">
                      <a16:creationId xmlns:a16="http://schemas.microsoft.com/office/drawing/2014/main" id="{ECB79AF3-A695-7943-A099-80308BF508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-48745" y="3212976"/>
                  <a:ext cx="4908777" cy="2232248"/>
                </a:xfrm>
                <a:prstGeom prst="rect">
                  <a:avLst/>
                </a:prstGeom>
              </p:spPr>
            </p:pic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802F6376-8744-E445-9C03-ADE10232C6A2}"/>
                    </a:ext>
                  </a:extLst>
                </p:cNvPr>
                <p:cNvSpPr/>
                <p:nvPr/>
              </p:nvSpPr>
              <p:spPr>
                <a:xfrm>
                  <a:off x="683568" y="3302074"/>
                  <a:ext cx="216024" cy="21602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5" name="橢圓 74">
                  <a:extLst>
                    <a:ext uri="{FF2B5EF4-FFF2-40B4-BE49-F238E27FC236}">
                      <a16:creationId xmlns:a16="http://schemas.microsoft.com/office/drawing/2014/main" id="{CBAC26D5-E182-1F4A-91C5-9B7F6465A987}"/>
                    </a:ext>
                  </a:extLst>
                </p:cNvPr>
                <p:cNvSpPr/>
                <p:nvPr/>
              </p:nvSpPr>
              <p:spPr>
                <a:xfrm>
                  <a:off x="1756800" y="3326400"/>
                  <a:ext cx="216024" cy="216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1BCFDFE2-BA41-2145-9293-7EC03B9E4EAF}"/>
                  </a:ext>
                </a:extLst>
              </p:cNvPr>
              <p:cNvSpPr/>
              <p:nvPr/>
            </p:nvSpPr>
            <p:spPr>
              <a:xfrm>
                <a:off x="3312000" y="5112000"/>
                <a:ext cx="216024" cy="216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502F374F-9F5B-604D-BA46-F88EB6D0DF7C}"/>
                    </a:ext>
                  </a:extLst>
                </p:cNvPr>
                <p:cNvSpPr txBox="1"/>
                <p:nvPr/>
              </p:nvSpPr>
              <p:spPr>
                <a:xfrm>
                  <a:off x="602522" y="3956930"/>
                  <a:ext cx="3781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502F374F-9F5B-604D-BA46-F88EB6D0DF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522" y="3956930"/>
                  <a:ext cx="37811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226" r="-3226" b="-137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8E10B1A9-7CBA-9B49-ADE6-FCD3AB3719AE}"/>
                    </a:ext>
                  </a:extLst>
                </p:cNvPr>
                <p:cNvSpPr txBox="1"/>
                <p:nvPr/>
              </p:nvSpPr>
              <p:spPr>
                <a:xfrm>
                  <a:off x="1718646" y="3989107"/>
                  <a:ext cx="3912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8E10B1A9-7CBA-9B49-ADE6-FCD3AB371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8646" y="3989107"/>
                  <a:ext cx="39126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250" r="-3125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7F8B3E93-5BC4-C942-B22D-13A73D596BC9}"/>
                    </a:ext>
                  </a:extLst>
                </p:cNvPr>
                <p:cNvSpPr txBox="1"/>
                <p:nvPr/>
              </p:nvSpPr>
              <p:spPr>
                <a:xfrm>
                  <a:off x="3607136" y="6445169"/>
                  <a:ext cx="3912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7F8B3E93-5BC4-C942-B22D-13A73D596B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7136" y="6445169"/>
                  <a:ext cx="39126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250" r="-3125" b="-967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D64C3D42-D930-6145-BDF5-F70B8A862942}"/>
                    </a:ext>
                  </a:extLst>
                </p:cNvPr>
                <p:cNvSpPr txBox="1"/>
                <p:nvPr/>
              </p:nvSpPr>
              <p:spPr>
                <a:xfrm>
                  <a:off x="1196162" y="5147900"/>
                  <a:ext cx="3912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D64C3D42-D930-6145-BDF5-F70B8A862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6162" y="5147900"/>
                  <a:ext cx="391261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6250" r="-3125"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32A3BFB-575C-2C4E-AFE0-B5F1A8B4DFFA}"/>
                    </a:ext>
                  </a:extLst>
                </p:cNvPr>
                <p:cNvSpPr txBox="1"/>
                <p:nvPr/>
              </p:nvSpPr>
              <p:spPr>
                <a:xfrm>
                  <a:off x="362084" y="6059843"/>
                  <a:ext cx="3912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32A3BFB-575C-2C4E-AFE0-B5F1A8B4D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084" y="6059843"/>
                  <a:ext cx="391261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6452" r="-3226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2DD71335-4111-D64E-85F4-6A850C271D20}"/>
                    </a:ext>
                  </a:extLst>
                </p:cNvPr>
                <p:cNvSpPr txBox="1"/>
                <p:nvPr/>
              </p:nvSpPr>
              <p:spPr>
                <a:xfrm>
                  <a:off x="2498046" y="4800218"/>
                  <a:ext cx="38484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2DD71335-4111-D64E-85F4-6A850C271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8046" y="4800218"/>
                  <a:ext cx="38484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6452" r="-3226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10D18CE-1E12-2243-8C7B-3C1574C9B0D8}"/>
                    </a:ext>
                  </a:extLst>
                </p:cNvPr>
                <p:cNvSpPr txBox="1"/>
                <p:nvPr/>
              </p:nvSpPr>
              <p:spPr>
                <a:xfrm>
                  <a:off x="3758446" y="5206274"/>
                  <a:ext cx="51398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10D18CE-1E12-2243-8C7B-3C1574C9B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8446" y="5206274"/>
                  <a:ext cx="513987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4878" r="-2439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6D4EC0B-BE4F-6145-A2B6-8476FF64BAA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7760" y="4509120"/>
            <a:ext cx="4908776" cy="1689801"/>
          </a:xfrm>
          <a:prstGeom prst="rect">
            <a:avLst/>
          </a:prstGeom>
        </p:spPr>
      </p:pic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0192A6E-12ED-A34E-B2E0-FEB0586E0E7A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>
            <a:off x="899592" y="4634222"/>
            <a:ext cx="857208" cy="24314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07B1CA45-F40F-BB4D-AAFE-C187EE1EFB40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1972824" y="4658536"/>
            <a:ext cx="1555200" cy="63009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572E0DF5-E2BC-6447-8D41-9C5873138DAA}"/>
              </a:ext>
            </a:extLst>
          </p:cNvPr>
          <p:cNvCxnSpPr>
            <a:cxnSpLocks/>
            <a:stCxn id="80" idx="6"/>
          </p:cNvCxnSpPr>
          <p:nvPr/>
        </p:nvCxnSpPr>
        <p:spPr>
          <a:xfrm flipV="1">
            <a:off x="3528024" y="5952624"/>
            <a:ext cx="827952" cy="491512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C95D35D0-5BBB-9B47-AD06-574A2427B863}"/>
              </a:ext>
            </a:extLst>
          </p:cNvPr>
          <p:cNvCxnSpPr>
            <a:cxnSpLocks/>
          </p:cNvCxnSpPr>
          <p:nvPr/>
        </p:nvCxnSpPr>
        <p:spPr>
          <a:xfrm>
            <a:off x="1043608" y="6396972"/>
            <a:ext cx="864096" cy="471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2BB42A0-31C9-BC45-95EB-542BD69A656A}"/>
              </a:ext>
            </a:extLst>
          </p:cNvPr>
          <p:cNvCxnSpPr>
            <a:cxnSpLocks/>
          </p:cNvCxnSpPr>
          <p:nvPr/>
        </p:nvCxnSpPr>
        <p:spPr>
          <a:xfrm flipH="1">
            <a:off x="927975" y="5517232"/>
            <a:ext cx="164493" cy="7946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CF0F93-6BE6-F942-B700-F32D472EF351}"/>
              </a:ext>
            </a:extLst>
          </p:cNvPr>
          <p:cNvCxnSpPr>
            <a:cxnSpLocks/>
          </p:cNvCxnSpPr>
          <p:nvPr/>
        </p:nvCxnSpPr>
        <p:spPr>
          <a:xfrm flipV="1">
            <a:off x="2987824" y="4829546"/>
            <a:ext cx="504056" cy="4013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057E0193-7C19-D54C-8BF8-CEFF4B78D0AD}"/>
              </a:ext>
            </a:extLst>
          </p:cNvPr>
          <p:cNvCxnSpPr>
            <a:cxnSpLocks/>
          </p:cNvCxnSpPr>
          <p:nvPr/>
        </p:nvCxnSpPr>
        <p:spPr>
          <a:xfrm>
            <a:off x="3713398" y="5616164"/>
            <a:ext cx="642578" cy="2611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7C1B3A72-29F5-CC47-BE49-CFBADA1D3A76}"/>
              </a:ext>
            </a:extLst>
          </p:cNvPr>
          <p:cNvGrpSpPr/>
          <p:nvPr/>
        </p:nvGrpSpPr>
        <p:grpSpPr>
          <a:xfrm>
            <a:off x="2136035" y="3884433"/>
            <a:ext cx="3810856" cy="531204"/>
            <a:chOff x="2231571" y="3975482"/>
            <a:chExt cx="3810856" cy="531204"/>
          </a:xfrm>
        </p:grpSpPr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21F4843-F151-CC40-AD42-CCE1FDAB817F}"/>
                </a:ext>
              </a:extLst>
            </p:cNvPr>
            <p:cNvSpPr txBox="1"/>
            <p:nvPr/>
          </p:nvSpPr>
          <p:spPr>
            <a:xfrm>
              <a:off x="2433747" y="3975482"/>
              <a:ext cx="36086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800" i="1" dirty="0">
                  <a:solidFill>
                    <a:schemeClr val="accent2"/>
                  </a:solidFill>
                </a:rPr>
                <a:t>They didn’t receive before update</a:t>
              </a:r>
              <a:endParaRPr kumimoji="1" lang="zh-TW" altLang="en-US" sz="1800" i="1" dirty="0">
                <a:solidFill>
                  <a:schemeClr val="accent2"/>
                </a:solidFill>
              </a:endParaRPr>
            </a:p>
          </p:txBody>
        </p:sp>
        <p:sp>
          <p:nvSpPr>
            <p:cNvPr id="27" name="手繪多邊形 26">
              <a:extLst>
                <a:ext uri="{FF2B5EF4-FFF2-40B4-BE49-F238E27FC236}">
                  <a16:creationId xmlns:a16="http://schemas.microsoft.com/office/drawing/2014/main" id="{7C4699C7-975A-E749-95C3-AB4898B9F5B8}"/>
                </a:ext>
              </a:extLst>
            </p:cNvPr>
            <p:cNvSpPr/>
            <p:nvPr/>
          </p:nvSpPr>
          <p:spPr>
            <a:xfrm>
              <a:off x="2231571" y="4230429"/>
              <a:ext cx="250372" cy="276257"/>
            </a:xfrm>
            <a:custGeom>
              <a:avLst/>
              <a:gdLst>
                <a:gd name="connsiteX0" fmla="*/ 0 w 250372"/>
                <a:gd name="connsiteY0" fmla="*/ 276257 h 276257"/>
                <a:gd name="connsiteX1" fmla="*/ 76200 w 250372"/>
                <a:gd name="connsiteY1" fmla="*/ 200057 h 276257"/>
                <a:gd name="connsiteX2" fmla="*/ 97972 w 250372"/>
                <a:gd name="connsiteY2" fmla="*/ 25885 h 276257"/>
                <a:gd name="connsiteX3" fmla="*/ 250372 w 250372"/>
                <a:gd name="connsiteY3" fmla="*/ 4114 h 27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72" h="276257">
                  <a:moveTo>
                    <a:pt x="0" y="276257"/>
                  </a:moveTo>
                  <a:cubicBezTo>
                    <a:pt x="29935" y="259021"/>
                    <a:pt x="59871" y="241786"/>
                    <a:pt x="76200" y="200057"/>
                  </a:cubicBezTo>
                  <a:cubicBezTo>
                    <a:pt x="92529" y="158328"/>
                    <a:pt x="68943" y="58542"/>
                    <a:pt x="97972" y="25885"/>
                  </a:cubicBezTo>
                  <a:cubicBezTo>
                    <a:pt x="127001" y="-6772"/>
                    <a:pt x="188686" y="-1329"/>
                    <a:pt x="250372" y="4114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F575E30C-CD9A-1041-8CB0-41A8F8FD4CEB}"/>
              </a:ext>
            </a:extLst>
          </p:cNvPr>
          <p:cNvGrpSpPr/>
          <p:nvPr/>
        </p:nvGrpSpPr>
        <p:grpSpPr>
          <a:xfrm>
            <a:off x="3998397" y="4225427"/>
            <a:ext cx="4103216" cy="1123563"/>
            <a:chOff x="1395735" y="4032025"/>
            <a:chExt cx="4103216" cy="1123563"/>
          </a:xfrm>
        </p:grpSpPr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83CFB12A-8D23-EE4A-922D-9679532883A2}"/>
                </a:ext>
              </a:extLst>
            </p:cNvPr>
            <p:cNvSpPr txBox="1"/>
            <p:nvPr/>
          </p:nvSpPr>
          <p:spPr>
            <a:xfrm>
              <a:off x="1864623" y="4032025"/>
              <a:ext cx="3634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800" i="1" dirty="0">
                  <a:solidFill>
                    <a:schemeClr val="accent2"/>
                  </a:solidFill>
                </a:rPr>
                <a:t>They will not receive after update</a:t>
              </a:r>
              <a:endParaRPr kumimoji="1" lang="zh-TW" altLang="en-US" sz="1800" i="1" dirty="0">
                <a:solidFill>
                  <a:schemeClr val="accent2"/>
                </a:solidFill>
              </a:endParaRPr>
            </a:p>
          </p:txBody>
        </p:sp>
        <p:sp>
          <p:nvSpPr>
            <p:cNvPr id="48" name="手繪多邊形 47">
              <a:extLst>
                <a:ext uri="{FF2B5EF4-FFF2-40B4-BE49-F238E27FC236}">
                  <a16:creationId xmlns:a16="http://schemas.microsoft.com/office/drawing/2014/main" id="{4E0EA196-3B70-3247-86E0-E24CBA8B638B}"/>
                </a:ext>
              </a:extLst>
            </p:cNvPr>
            <p:cNvSpPr/>
            <p:nvPr/>
          </p:nvSpPr>
          <p:spPr>
            <a:xfrm>
              <a:off x="1395735" y="4243710"/>
              <a:ext cx="453219" cy="911878"/>
            </a:xfrm>
            <a:custGeom>
              <a:avLst/>
              <a:gdLst>
                <a:gd name="connsiteX0" fmla="*/ 0 w 250372"/>
                <a:gd name="connsiteY0" fmla="*/ 276257 h 276257"/>
                <a:gd name="connsiteX1" fmla="*/ 76200 w 250372"/>
                <a:gd name="connsiteY1" fmla="*/ 200057 h 276257"/>
                <a:gd name="connsiteX2" fmla="*/ 97972 w 250372"/>
                <a:gd name="connsiteY2" fmla="*/ 25885 h 276257"/>
                <a:gd name="connsiteX3" fmla="*/ 250372 w 250372"/>
                <a:gd name="connsiteY3" fmla="*/ 4114 h 27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72" h="276257">
                  <a:moveTo>
                    <a:pt x="0" y="276257"/>
                  </a:moveTo>
                  <a:cubicBezTo>
                    <a:pt x="29935" y="259021"/>
                    <a:pt x="59871" y="241786"/>
                    <a:pt x="76200" y="200057"/>
                  </a:cubicBezTo>
                  <a:cubicBezTo>
                    <a:pt x="92529" y="158328"/>
                    <a:pt x="68943" y="58542"/>
                    <a:pt x="97972" y="25885"/>
                  </a:cubicBezTo>
                  <a:cubicBezTo>
                    <a:pt x="127001" y="-6772"/>
                    <a:pt x="188686" y="-1329"/>
                    <a:pt x="250372" y="4114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439717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Solid line: old path	Dashed line: new path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Add the rules in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red nodes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the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first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Remove the rules in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black nodes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in the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last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 Reduce the the network to the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line representation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6D4EC0B-BE4F-6145-A2B6-8476FF64BAA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96" y="5123575"/>
            <a:ext cx="4908776" cy="1689801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3AA6427-F6AC-824A-9219-A8EDF26BF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974283"/>
              </p:ext>
            </p:extLst>
          </p:nvPr>
        </p:nvGraphicFramePr>
        <p:xfrm>
          <a:off x="901280" y="3860656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1773FCB3-78C3-6846-81EE-68F37A5820D3}"/>
              </a:ext>
            </a:extLst>
          </p:cNvPr>
          <p:cNvSpPr txBox="1"/>
          <p:nvPr/>
        </p:nvSpPr>
        <p:spPr>
          <a:xfrm>
            <a:off x="122906" y="4722552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0</a:t>
            </a:r>
            <a:r>
              <a:rPr kumimoji="1" lang="en-US" altLang="zh-TW" baseline="30000" dirty="0"/>
              <a:t>th</a:t>
            </a:r>
            <a:r>
              <a:rPr kumimoji="1" lang="en-US" altLang="zh-TW" dirty="0"/>
              <a:t> round </a:t>
            </a:r>
            <a:endParaRPr kumimoji="1" lang="zh-TW" altLang="en-US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E2CB2062-E9FD-9D47-8812-0A391E34C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378" y="4683770"/>
            <a:ext cx="3674354" cy="217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85516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Solid line: old path	Dashed line: new path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Add the rules in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red nodes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the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first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Remove the rules in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black nodes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in the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last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 Reduce the the network to the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line representation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5070C789-D23E-BA44-AF91-76D931587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950416"/>
              </p:ext>
            </p:extLst>
          </p:nvPr>
        </p:nvGraphicFramePr>
        <p:xfrm>
          <a:off x="901280" y="3860656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sp>
        <p:nvSpPr>
          <p:cNvPr id="26" name="文字方塊 25">
            <a:extLst>
              <a:ext uri="{FF2B5EF4-FFF2-40B4-BE49-F238E27FC236}">
                <a16:creationId xmlns:a16="http://schemas.microsoft.com/office/drawing/2014/main" id="{1216EC37-60CD-CE41-980E-A68F61F6DE31}"/>
              </a:ext>
            </a:extLst>
          </p:cNvPr>
          <p:cNvSpPr txBox="1"/>
          <p:nvPr/>
        </p:nvSpPr>
        <p:spPr>
          <a:xfrm>
            <a:off x="122906" y="4722552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round 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313C60A-78D9-C74A-842A-CEC937578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378" y="4683770"/>
            <a:ext cx="3674354" cy="217423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8359F3AE-45BD-6F4E-8492-97A604BD0F2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96" y="5123575"/>
            <a:ext cx="4908776" cy="1689801"/>
          </a:xfrm>
          <a:prstGeom prst="rect">
            <a:avLst/>
          </a:prstGeom>
        </p:spPr>
      </p:pic>
      <p:sp>
        <p:nvSpPr>
          <p:cNvPr id="5" name="手繪多邊形 4">
            <a:extLst>
              <a:ext uri="{FF2B5EF4-FFF2-40B4-BE49-F238E27FC236}">
                <a16:creationId xmlns:a16="http://schemas.microsoft.com/office/drawing/2014/main" id="{AC1D54CA-BDD3-CB4D-AF01-70D2A081E519}"/>
              </a:ext>
            </a:extLst>
          </p:cNvPr>
          <p:cNvSpPr/>
          <p:nvPr/>
        </p:nvSpPr>
        <p:spPr>
          <a:xfrm>
            <a:off x="323528" y="5373284"/>
            <a:ext cx="2953062" cy="614612"/>
          </a:xfrm>
          <a:custGeom>
            <a:avLst/>
            <a:gdLst>
              <a:gd name="connsiteX0" fmla="*/ 0 w 2953062"/>
              <a:gd name="connsiteY0" fmla="*/ 614612 h 614612"/>
              <a:gd name="connsiteX1" fmla="*/ 1364105 w 2953062"/>
              <a:gd name="connsiteY1" fmla="*/ 15 h 614612"/>
              <a:gd name="connsiteX2" fmla="*/ 2953062 w 2953062"/>
              <a:gd name="connsiteY2" fmla="*/ 599622 h 61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3062" h="614612">
                <a:moveTo>
                  <a:pt x="0" y="614612"/>
                </a:moveTo>
                <a:cubicBezTo>
                  <a:pt x="435964" y="308562"/>
                  <a:pt x="871928" y="2513"/>
                  <a:pt x="1364105" y="15"/>
                </a:cubicBezTo>
                <a:cubicBezTo>
                  <a:pt x="1856282" y="-2483"/>
                  <a:pt x="2404672" y="298569"/>
                  <a:pt x="2953062" y="599622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2841632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A data center consists of multiple severs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The servers are connected by switches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in a local area network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B0544B-EE7F-7A4F-A69B-A1811F3B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884" y="3192741"/>
            <a:ext cx="6660232" cy="3459861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Data Center</a:t>
            </a:r>
          </a:p>
        </p:txBody>
      </p:sp>
      <p:grpSp>
        <p:nvGrpSpPr>
          <p:cNvPr id="4096" name="群組 4095">
            <a:extLst>
              <a:ext uri="{FF2B5EF4-FFF2-40B4-BE49-F238E27FC236}">
                <a16:creationId xmlns:a16="http://schemas.microsoft.com/office/drawing/2014/main" id="{97BDE62A-CC2C-F94F-979F-BB474367B59E}"/>
              </a:ext>
            </a:extLst>
          </p:cNvPr>
          <p:cNvGrpSpPr/>
          <p:nvPr/>
        </p:nvGrpSpPr>
        <p:grpSpPr>
          <a:xfrm>
            <a:off x="179512" y="3636513"/>
            <a:ext cx="8965151" cy="3221487"/>
            <a:chOff x="-238825" y="3657638"/>
            <a:chExt cx="8965151" cy="3221487"/>
          </a:xfrm>
        </p:grpSpPr>
        <p:sp>
          <p:nvSpPr>
            <p:cNvPr id="86" name="Rectangle 79">
              <a:extLst>
                <a:ext uri="{FF2B5EF4-FFF2-40B4-BE49-F238E27FC236}">
                  <a16:creationId xmlns:a16="http://schemas.microsoft.com/office/drawing/2014/main" id="{8430AEE6-0901-5740-8177-9852108B8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8825" y="6482250"/>
              <a:ext cx="10175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000" b="1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source</a:t>
              </a:r>
            </a:p>
          </p:txBody>
        </p:sp>
        <p:sp>
          <p:nvSpPr>
            <p:cNvPr id="87" name="Line 81">
              <a:extLst>
                <a:ext uri="{FF2B5EF4-FFF2-40B4-BE49-F238E27FC236}">
                  <a16:creationId xmlns:a16="http://schemas.microsoft.com/office/drawing/2014/main" id="{7B26758F-9A77-9F4E-885E-0A728B4AD6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144" y="5898397"/>
              <a:ext cx="473403" cy="58052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8" name="Rectangle 80">
              <a:extLst>
                <a:ext uri="{FF2B5EF4-FFF2-40B4-BE49-F238E27FC236}">
                  <a16:creationId xmlns:a16="http://schemas.microsoft.com/office/drawing/2014/main" id="{E5B01992-6173-4D4B-BF54-4D502A26B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038" y="3657638"/>
              <a:ext cx="15382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000" b="1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destination</a:t>
              </a:r>
            </a:p>
          </p:txBody>
        </p:sp>
        <p:sp>
          <p:nvSpPr>
            <p:cNvPr id="89" name="Line 82">
              <a:extLst>
                <a:ext uri="{FF2B5EF4-FFF2-40B4-BE49-F238E27FC236}">
                  <a16:creationId xmlns:a16="http://schemas.microsoft.com/office/drawing/2014/main" id="{E0E1A429-D7C6-EC4E-A224-813EC2AA28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45951" y="4051944"/>
              <a:ext cx="1052485" cy="44634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785538"/>
      </p:ext>
    </p:extLst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Solid line: old path	Dashed line: new path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Add the rules in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red nodes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the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first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Remove the rules in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black nodes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in the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last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 Reduce the the network to the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line representation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5070C789-D23E-BA44-AF91-76D931587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462244"/>
              </p:ext>
            </p:extLst>
          </p:nvPr>
        </p:nvGraphicFramePr>
        <p:xfrm>
          <a:off x="901280" y="3860656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sp>
        <p:nvSpPr>
          <p:cNvPr id="8" name="手繪多邊形 7">
            <a:extLst>
              <a:ext uri="{FF2B5EF4-FFF2-40B4-BE49-F238E27FC236}">
                <a16:creationId xmlns:a16="http://schemas.microsoft.com/office/drawing/2014/main" id="{5A4FD1D9-F5EC-5348-BDA2-E2EB43C90809}"/>
              </a:ext>
            </a:extLst>
          </p:cNvPr>
          <p:cNvSpPr/>
          <p:nvPr/>
        </p:nvSpPr>
        <p:spPr>
          <a:xfrm>
            <a:off x="1376396" y="6238562"/>
            <a:ext cx="885825" cy="31435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手繪多邊形 2">
            <a:extLst>
              <a:ext uri="{FF2B5EF4-FFF2-40B4-BE49-F238E27FC236}">
                <a16:creationId xmlns:a16="http://schemas.microsoft.com/office/drawing/2014/main" id="{2826A16C-449D-6F4D-8BAF-86EFA71EE502}"/>
              </a:ext>
            </a:extLst>
          </p:cNvPr>
          <p:cNvSpPr/>
          <p:nvPr/>
        </p:nvSpPr>
        <p:spPr>
          <a:xfrm>
            <a:off x="1417168" y="5373284"/>
            <a:ext cx="2886075" cy="585801"/>
          </a:xfrm>
          <a:custGeom>
            <a:avLst/>
            <a:gdLst>
              <a:gd name="connsiteX0" fmla="*/ 0 w 2886075"/>
              <a:gd name="connsiteY0" fmla="*/ 571514 h 585801"/>
              <a:gd name="connsiteX1" fmla="*/ 1285875 w 2886075"/>
              <a:gd name="connsiteY1" fmla="*/ 14 h 585801"/>
              <a:gd name="connsiteX2" fmla="*/ 2886075 w 2886075"/>
              <a:gd name="connsiteY2" fmla="*/ 585801 h 58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585801">
                <a:moveTo>
                  <a:pt x="0" y="571514"/>
                </a:moveTo>
                <a:cubicBezTo>
                  <a:pt x="402431" y="284573"/>
                  <a:pt x="804863" y="-2367"/>
                  <a:pt x="1285875" y="14"/>
                </a:cubicBezTo>
                <a:cubicBezTo>
                  <a:pt x="1766887" y="2395"/>
                  <a:pt x="2326481" y="294098"/>
                  <a:pt x="2886075" y="585801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9CF836F-844F-B74B-8E6C-EF9823FC00C7}"/>
              </a:ext>
            </a:extLst>
          </p:cNvPr>
          <p:cNvSpPr txBox="1"/>
          <p:nvPr/>
        </p:nvSpPr>
        <p:spPr>
          <a:xfrm>
            <a:off x="122906" y="4722552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round 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7507BB5-4CF5-E24D-B94F-082665540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378" y="4683770"/>
            <a:ext cx="3674354" cy="217423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A120569-7312-7941-A67C-F352BFB394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96" y="5123575"/>
            <a:ext cx="4908776" cy="1689801"/>
          </a:xfrm>
          <a:prstGeom prst="rect">
            <a:avLst/>
          </a:prstGeom>
        </p:spPr>
      </p:pic>
      <p:sp>
        <p:nvSpPr>
          <p:cNvPr id="15" name="手繪多邊形 14">
            <a:extLst>
              <a:ext uri="{FF2B5EF4-FFF2-40B4-BE49-F238E27FC236}">
                <a16:creationId xmlns:a16="http://schemas.microsoft.com/office/drawing/2014/main" id="{B7797B65-1D3F-4D40-B6EF-D47C26E77BD5}"/>
              </a:ext>
            </a:extLst>
          </p:cNvPr>
          <p:cNvSpPr/>
          <p:nvPr/>
        </p:nvSpPr>
        <p:spPr>
          <a:xfrm>
            <a:off x="323528" y="5373284"/>
            <a:ext cx="2953062" cy="614612"/>
          </a:xfrm>
          <a:custGeom>
            <a:avLst/>
            <a:gdLst>
              <a:gd name="connsiteX0" fmla="*/ 0 w 2953062"/>
              <a:gd name="connsiteY0" fmla="*/ 614612 h 614612"/>
              <a:gd name="connsiteX1" fmla="*/ 1364105 w 2953062"/>
              <a:gd name="connsiteY1" fmla="*/ 15 h 614612"/>
              <a:gd name="connsiteX2" fmla="*/ 2953062 w 2953062"/>
              <a:gd name="connsiteY2" fmla="*/ 599622 h 61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3062" h="614612">
                <a:moveTo>
                  <a:pt x="0" y="614612"/>
                </a:moveTo>
                <a:cubicBezTo>
                  <a:pt x="435964" y="308562"/>
                  <a:pt x="871928" y="2513"/>
                  <a:pt x="1364105" y="15"/>
                </a:cubicBezTo>
                <a:cubicBezTo>
                  <a:pt x="1856282" y="-2483"/>
                  <a:pt x="2404672" y="298569"/>
                  <a:pt x="2953062" y="599622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2483738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59A52200-BC97-E749-BC2F-E534B0A140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96" y="5123575"/>
            <a:ext cx="4908776" cy="1689801"/>
          </a:xfrm>
          <a:prstGeom prst="rect">
            <a:avLst/>
          </a:prstGeom>
        </p:spPr>
      </p:pic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Solid line: old path	Dashed line: new path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Add the rules in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red nodes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the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first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Remove the rules in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black nodes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in the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last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 Reduce the the network to the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line representation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5070C789-D23E-BA44-AF91-76D931587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142606"/>
              </p:ext>
            </p:extLst>
          </p:nvPr>
        </p:nvGraphicFramePr>
        <p:xfrm>
          <a:off x="901280" y="3860656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sp>
        <p:nvSpPr>
          <p:cNvPr id="9" name="手繪多邊形 8">
            <a:extLst>
              <a:ext uri="{FF2B5EF4-FFF2-40B4-BE49-F238E27FC236}">
                <a16:creationId xmlns:a16="http://schemas.microsoft.com/office/drawing/2014/main" id="{5A11DF25-8ECA-1D4F-97D3-806F846BB3E5}"/>
              </a:ext>
            </a:extLst>
          </p:cNvPr>
          <p:cNvSpPr/>
          <p:nvPr/>
        </p:nvSpPr>
        <p:spPr>
          <a:xfrm>
            <a:off x="2417292" y="6255006"/>
            <a:ext cx="885825" cy="31435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手繪多邊形 10">
            <a:extLst>
              <a:ext uri="{FF2B5EF4-FFF2-40B4-BE49-F238E27FC236}">
                <a16:creationId xmlns:a16="http://schemas.microsoft.com/office/drawing/2014/main" id="{A89DD41D-4A9B-AA4B-918A-71FD2C050208}"/>
              </a:ext>
            </a:extLst>
          </p:cNvPr>
          <p:cNvSpPr/>
          <p:nvPr/>
        </p:nvSpPr>
        <p:spPr>
          <a:xfrm>
            <a:off x="1376396" y="6238562"/>
            <a:ext cx="885825" cy="31435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手繪多邊形 11">
            <a:extLst>
              <a:ext uri="{FF2B5EF4-FFF2-40B4-BE49-F238E27FC236}">
                <a16:creationId xmlns:a16="http://schemas.microsoft.com/office/drawing/2014/main" id="{A35E202D-6DA5-994F-B3D8-D79E4A69F07A}"/>
              </a:ext>
            </a:extLst>
          </p:cNvPr>
          <p:cNvSpPr/>
          <p:nvPr/>
        </p:nvSpPr>
        <p:spPr>
          <a:xfrm>
            <a:off x="1417168" y="5373284"/>
            <a:ext cx="2886075" cy="585801"/>
          </a:xfrm>
          <a:custGeom>
            <a:avLst/>
            <a:gdLst>
              <a:gd name="connsiteX0" fmla="*/ 0 w 2886075"/>
              <a:gd name="connsiteY0" fmla="*/ 571514 h 585801"/>
              <a:gd name="connsiteX1" fmla="*/ 1285875 w 2886075"/>
              <a:gd name="connsiteY1" fmla="*/ 14 h 585801"/>
              <a:gd name="connsiteX2" fmla="*/ 2886075 w 2886075"/>
              <a:gd name="connsiteY2" fmla="*/ 585801 h 58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585801">
                <a:moveTo>
                  <a:pt x="0" y="571514"/>
                </a:moveTo>
                <a:cubicBezTo>
                  <a:pt x="402431" y="284573"/>
                  <a:pt x="804863" y="-2367"/>
                  <a:pt x="1285875" y="14"/>
                </a:cubicBezTo>
                <a:cubicBezTo>
                  <a:pt x="1766887" y="2395"/>
                  <a:pt x="2326481" y="294098"/>
                  <a:pt x="2886075" y="585801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9B58839-A817-4544-BD2F-D145A6A09B98}"/>
              </a:ext>
            </a:extLst>
          </p:cNvPr>
          <p:cNvSpPr txBox="1"/>
          <p:nvPr/>
        </p:nvSpPr>
        <p:spPr>
          <a:xfrm>
            <a:off x="122906" y="4722552"/>
            <a:ext cx="1497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r>
              <a:rPr kumimoji="1" lang="en-US" altLang="zh-TW" baseline="30000" dirty="0"/>
              <a:t>rd</a:t>
            </a:r>
            <a:r>
              <a:rPr kumimoji="1" lang="en-US" altLang="zh-TW" dirty="0"/>
              <a:t> round 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2610D5A-BB81-004B-A5CC-C7BA0DF0C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378" y="4683770"/>
            <a:ext cx="3674354" cy="2174230"/>
          </a:xfrm>
          <a:prstGeom prst="rect">
            <a:avLst/>
          </a:prstGeom>
        </p:spPr>
      </p:pic>
      <p:sp>
        <p:nvSpPr>
          <p:cNvPr id="16" name="手繪多邊形 15">
            <a:extLst>
              <a:ext uri="{FF2B5EF4-FFF2-40B4-BE49-F238E27FC236}">
                <a16:creationId xmlns:a16="http://schemas.microsoft.com/office/drawing/2014/main" id="{29E3F932-C88F-CD4A-A9F2-C7A2F6C5B8C8}"/>
              </a:ext>
            </a:extLst>
          </p:cNvPr>
          <p:cNvSpPr/>
          <p:nvPr/>
        </p:nvSpPr>
        <p:spPr>
          <a:xfrm>
            <a:off x="323528" y="5373284"/>
            <a:ext cx="2953062" cy="614612"/>
          </a:xfrm>
          <a:custGeom>
            <a:avLst/>
            <a:gdLst>
              <a:gd name="connsiteX0" fmla="*/ 0 w 2953062"/>
              <a:gd name="connsiteY0" fmla="*/ 614612 h 614612"/>
              <a:gd name="connsiteX1" fmla="*/ 1364105 w 2953062"/>
              <a:gd name="connsiteY1" fmla="*/ 15 h 614612"/>
              <a:gd name="connsiteX2" fmla="*/ 2953062 w 2953062"/>
              <a:gd name="connsiteY2" fmla="*/ 599622 h 61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3062" h="614612">
                <a:moveTo>
                  <a:pt x="0" y="614612"/>
                </a:moveTo>
                <a:cubicBezTo>
                  <a:pt x="435964" y="308562"/>
                  <a:pt x="871928" y="2513"/>
                  <a:pt x="1364105" y="15"/>
                </a:cubicBezTo>
                <a:cubicBezTo>
                  <a:pt x="1856282" y="-2483"/>
                  <a:pt x="2404672" y="298569"/>
                  <a:pt x="2953062" y="599622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1972664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59A52200-BC97-E749-BC2F-E534B0A140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96" y="5123575"/>
            <a:ext cx="4908776" cy="1689801"/>
          </a:xfrm>
          <a:prstGeom prst="rect">
            <a:avLst/>
          </a:prstGeom>
        </p:spPr>
      </p:pic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Solid line: old path	Dashed line: new path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Add the rules in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red nodes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the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first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Remove the rules in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black nodes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in the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last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 Reduce the the network to the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line representation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5070C789-D23E-BA44-AF91-76D931587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802506"/>
              </p:ext>
            </p:extLst>
          </p:nvPr>
        </p:nvGraphicFramePr>
        <p:xfrm>
          <a:off x="901280" y="3860656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sp>
        <p:nvSpPr>
          <p:cNvPr id="9" name="手繪多邊形 8">
            <a:extLst>
              <a:ext uri="{FF2B5EF4-FFF2-40B4-BE49-F238E27FC236}">
                <a16:creationId xmlns:a16="http://schemas.microsoft.com/office/drawing/2014/main" id="{5A11DF25-8ECA-1D4F-97D3-806F846BB3E5}"/>
              </a:ext>
            </a:extLst>
          </p:cNvPr>
          <p:cNvSpPr/>
          <p:nvPr/>
        </p:nvSpPr>
        <p:spPr>
          <a:xfrm>
            <a:off x="2417292" y="6255006"/>
            <a:ext cx="885825" cy="31435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手繪多邊形 10">
            <a:extLst>
              <a:ext uri="{FF2B5EF4-FFF2-40B4-BE49-F238E27FC236}">
                <a16:creationId xmlns:a16="http://schemas.microsoft.com/office/drawing/2014/main" id="{A89DD41D-4A9B-AA4B-918A-71FD2C050208}"/>
              </a:ext>
            </a:extLst>
          </p:cNvPr>
          <p:cNvSpPr/>
          <p:nvPr/>
        </p:nvSpPr>
        <p:spPr>
          <a:xfrm>
            <a:off x="1376396" y="6238562"/>
            <a:ext cx="885825" cy="31435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手繪多邊形 11">
            <a:extLst>
              <a:ext uri="{FF2B5EF4-FFF2-40B4-BE49-F238E27FC236}">
                <a16:creationId xmlns:a16="http://schemas.microsoft.com/office/drawing/2014/main" id="{A35E202D-6DA5-994F-B3D8-D79E4A69F07A}"/>
              </a:ext>
            </a:extLst>
          </p:cNvPr>
          <p:cNvSpPr/>
          <p:nvPr/>
        </p:nvSpPr>
        <p:spPr>
          <a:xfrm>
            <a:off x="1417168" y="5373284"/>
            <a:ext cx="2886075" cy="585801"/>
          </a:xfrm>
          <a:custGeom>
            <a:avLst/>
            <a:gdLst>
              <a:gd name="connsiteX0" fmla="*/ 0 w 2886075"/>
              <a:gd name="connsiteY0" fmla="*/ 571514 h 585801"/>
              <a:gd name="connsiteX1" fmla="*/ 1285875 w 2886075"/>
              <a:gd name="connsiteY1" fmla="*/ 14 h 585801"/>
              <a:gd name="connsiteX2" fmla="*/ 2886075 w 2886075"/>
              <a:gd name="connsiteY2" fmla="*/ 585801 h 58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585801">
                <a:moveTo>
                  <a:pt x="0" y="571514"/>
                </a:moveTo>
                <a:cubicBezTo>
                  <a:pt x="402431" y="284573"/>
                  <a:pt x="804863" y="-2367"/>
                  <a:pt x="1285875" y="14"/>
                </a:cubicBezTo>
                <a:cubicBezTo>
                  <a:pt x="1766887" y="2395"/>
                  <a:pt x="2326481" y="294098"/>
                  <a:pt x="2886075" y="585801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9B58839-A817-4544-BD2F-D145A6A09B98}"/>
              </a:ext>
            </a:extLst>
          </p:cNvPr>
          <p:cNvSpPr txBox="1"/>
          <p:nvPr/>
        </p:nvSpPr>
        <p:spPr>
          <a:xfrm>
            <a:off x="122906" y="4722552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4</a:t>
            </a:r>
            <a:r>
              <a:rPr kumimoji="1" lang="en-US" altLang="zh-TW" baseline="30000" dirty="0"/>
              <a:t>th</a:t>
            </a:r>
            <a:r>
              <a:rPr kumimoji="1" lang="en-US" altLang="zh-TW" dirty="0"/>
              <a:t> round 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2610D5A-BB81-004B-A5CC-C7BA0DF0C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378" y="4683770"/>
            <a:ext cx="3674354" cy="2174230"/>
          </a:xfrm>
          <a:prstGeom prst="rect">
            <a:avLst/>
          </a:prstGeom>
        </p:spPr>
      </p:pic>
      <p:sp>
        <p:nvSpPr>
          <p:cNvPr id="16" name="手繪多邊形 15">
            <a:extLst>
              <a:ext uri="{FF2B5EF4-FFF2-40B4-BE49-F238E27FC236}">
                <a16:creationId xmlns:a16="http://schemas.microsoft.com/office/drawing/2014/main" id="{29E3F932-C88F-CD4A-A9F2-C7A2F6C5B8C8}"/>
              </a:ext>
            </a:extLst>
          </p:cNvPr>
          <p:cNvSpPr/>
          <p:nvPr/>
        </p:nvSpPr>
        <p:spPr>
          <a:xfrm>
            <a:off x="323528" y="5373284"/>
            <a:ext cx="2953062" cy="614612"/>
          </a:xfrm>
          <a:custGeom>
            <a:avLst/>
            <a:gdLst>
              <a:gd name="connsiteX0" fmla="*/ 0 w 2953062"/>
              <a:gd name="connsiteY0" fmla="*/ 614612 h 614612"/>
              <a:gd name="connsiteX1" fmla="*/ 1364105 w 2953062"/>
              <a:gd name="connsiteY1" fmla="*/ 15 h 614612"/>
              <a:gd name="connsiteX2" fmla="*/ 2953062 w 2953062"/>
              <a:gd name="connsiteY2" fmla="*/ 599622 h 61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3062" h="614612">
                <a:moveTo>
                  <a:pt x="0" y="614612"/>
                </a:moveTo>
                <a:cubicBezTo>
                  <a:pt x="435964" y="308562"/>
                  <a:pt x="871928" y="2513"/>
                  <a:pt x="1364105" y="15"/>
                </a:cubicBezTo>
                <a:cubicBezTo>
                  <a:pt x="1856282" y="-2483"/>
                  <a:pt x="2404672" y="298569"/>
                  <a:pt x="2953062" y="599622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3921181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Shortcut phase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: used in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odd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rounds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each round, we iteratively select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the edge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that has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the farthest reaching distance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and does not interfere with the selected edge until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there is no such edge </a:t>
            </a:r>
          </a:p>
          <a:p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# selected edges &gt;= 1 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Update the selected edges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36DF-4FE3-4641-BC4E-0405CB12A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8188"/>
          <a:stretch/>
        </p:blipFill>
        <p:spPr>
          <a:xfrm>
            <a:off x="0" y="3861048"/>
            <a:ext cx="5652120" cy="2995106"/>
          </a:xfrm>
          <a:prstGeom prst="rect">
            <a:avLst/>
          </a:prstGeom>
        </p:spPr>
      </p:pic>
      <p:sp>
        <p:nvSpPr>
          <p:cNvPr id="6" name="手繪多邊形 5">
            <a:extLst>
              <a:ext uri="{FF2B5EF4-FFF2-40B4-BE49-F238E27FC236}">
                <a16:creationId xmlns:a16="http://schemas.microsoft.com/office/drawing/2014/main" id="{4CF5950E-F4CE-CB4A-9D5D-D1DEFA06DA01}"/>
              </a:ext>
            </a:extLst>
          </p:cNvPr>
          <p:cNvSpPr/>
          <p:nvPr/>
        </p:nvSpPr>
        <p:spPr>
          <a:xfrm>
            <a:off x="1089212" y="4316506"/>
            <a:ext cx="1183341" cy="1196788"/>
          </a:xfrm>
          <a:custGeom>
            <a:avLst/>
            <a:gdLst>
              <a:gd name="connsiteX0" fmla="*/ 0 w 1183341"/>
              <a:gd name="connsiteY0" fmla="*/ 1196788 h 1196788"/>
              <a:gd name="connsiteX1" fmla="*/ 322729 w 1183341"/>
              <a:gd name="connsiteY1" fmla="*/ 376518 h 1196788"/>
              <a:gd name="connsiteX2" fmla="*/ 1183341 w 1183341"/>
              <a:gd name="connsiteY2" fmla="*/ 0 h 119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3341" h="1196788">
                <a:moveTo>
                  <a:pt x="0" y="1196788"/>
                </a:moveTo>
                <a:cubicBezTo>
                  <a:pt x="62753" y="886385"/>
                  <a:pt x="125506" y="575983"/>
                  <a:pt x="322729" y="376518"/>
                </a:cubicBezTo>
                <a:cubicBezTo>
                  <a:pt x="519953" y="177053"/>
                  <a:pt x="851647" y="88526"/>
                  <a:pt x="118334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843356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Shortcut phase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: used in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odd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rounds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each round, we iteratively select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the edge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that has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the farthest reaching distance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and does not interfere with the selected edge until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there is no such edge </a:t>
            </a:r>
          </a:p>
          <a:p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# selected edges &gt;= 1 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Update the selected edges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36DF-4FE3-4641-BC4E-0405CB12A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8188"/>
          <a:stretch/>
        </p:blipFill>
        <p:spPr>
          <a:xfrm>
            <a:off x="0" y="3861048"/>
            <a:ext cx="5652120" cy="2995106"/>
          </a:xfrm>
          <a:prstGeom prst="rect">
            <a:avLst/>
          </a:prstGeom>
        </p:spPr>
      </p:pic>
      <p:sp>
        <p:nvSpPr>
          <p:cNvPr id="6" name="手繪多邊形 5">
            <a:extLst>
              <a:ext uri="{FF2B5EF4-FFF2-40B4-BE49-F238E27FC236}">
                <a16:creationId xmlns:a16="http://schemas.microsoft.com/office/drawing/2014/main" id="{4CF5950E-F4CE-CB4A-9D5D-D1DEFA06DA01}"/>
              </a:ext>
            </a:extLst>
          </p:cNvPr>
          <p:cNvSpPr/>
          <p:nvPr/>
        </p:nvSpPr>
        <p:spPr>
          <a:xfrm>
            <a:off x="1089212" y="4316506"/>
            <a:ext cx="1183341" cy="1196788"/>
          </a:xfrm>
          <a:custGeom>
            <a:avLst/>
            <a:gdLst>
              <a:gd name="connsiteX0" fmla="*/ 0 w 1183341"/>
              <a:gd name="connsiteY0" fmla="*/ 1196788 h 1196788"/>
              <a:gd name="connsiteX1" fmla="*/ 322729 w 1183341"/>
              <a:gd name="connsiteY1" fmla="*/ 376518 h 1196788"/>
              <a:gd name="connsiteX2" fmla="*/ 1183341 w 1183341"/>
              <a:gd name="connsiteY2" fmla="*/ 0 h 119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3341" h="1196788">
                <a:moveTo>
                  <a:pt x="0" y="1196788"/>
                </a:moveTo>
                <a:cubicBezTo>
                  <a:pt x="62753" y="886385"/>
                  <a:pt x="125506" y="575983"/>
                  <a:pt x="322729" y="376518"/>
                </a:cubicBezTo>
                <a:cubicBezTo>
                  <a:pt x="519953" y="177053"/>
                  <a:pt x="851647" y="88526"/>
                  <a:pt x="118334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圓角矩形圖說文字 6">
                <a:extLst>
                  <a:ext uri="{FF2B5EF4-FFF2-40B4-BE49-F238E27FC236}">
                    <a16:creationId xmlns:a16="http://schemas.microsoft.com/office/drawing/2014/main" id="{76C5298A-6CB2-5C4C-BE36-96030FA3088A}"/>
                  </a:ext>
                </a:extLst>
              </p:cNvPr>
              <p:cNvSpPr/>
              <p:nvPr/>
            </p:nvSpPr>
            <p:spPr>
              <a:xfrm>
                <a:off x="710267" y="321787"/>
                <a:ext cx="8340752" cy="3471793"/>
              </a:xfrm>
              <a:prstGeom prst="wedgeRoundRectCallout">
                <a:avLst>
                  <a:gd name="adj1" fmla="val -26174"/>
                  <a:gd name="adj2" fmla="val 56187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dirty="0">
                    <a:solidFill>
                      <a:srgbClr val="0070C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Remark again:</a:t>
                </a:r>
                <a:b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</a:br>
                <a:r>
                  <a:rPr lang="zh-TW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奇數回合</a:t>
                </a:r>
                <a:r>
                  <a:rPr lang="zh-CN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更新往後跳的</a:t>
                </a:r>
                <a:r>
                  <a:rPr lang="en-US" altLang="zh-CN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edge</a:t>
                </a:r>
                <a:r>
                  <a:rPr lang="zh-TW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以後，我們就邏輯上合併這個已經更新的節點和後面那個連結點</a:t>
                </a:r>
                <a:endParaRPr lang="en-US" altLang="zh-CN" dirty="0">
                  <a:solidFill>
                    <a:schemeClr val="tx1"/>
                  </a:solidFill>
                  <a:ea typeface="新細明體" panose="02020500000000000000" pitchFamily="18" charset="-120"/>
                  <a:sym typeface="Wingdings" pitchFamily="2" charset="2"/>
                </a:endParaRPr>
              </a:p>
              <a:p>
                <a:r>
                  <a:rPr lang="zh-CN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舉例來說：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在更新以後，就可以看成是和</a:t>
                </a:r>
                <a:r>
                  <a:rPr lang="zh-TW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9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邏輯上合併起來，之後就可以注意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9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即可，因為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已經更新了，但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9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仍要更新，我們必須安排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9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的更新回合</a:t>
                </a:r>
                <a:endParaRPr lang="en-US" altLang="zh-TW" dirty="0">
                  <a:solidFill>
                    <a:srgbClr val="FF0000"/>
                  </a:solidFill>
                  <a:ea typeface="新細明體" panose="02020500000000000000" pitchFamily="18" charset="-120"/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7" name="圓角矩形圖說文字 6">
                <a:extLst>
                  <a:ext uri="{FF2B5EF4-FFF2-40B4-BE49-F238E27FC236}">
                    <a16:creationId xmlns:a16="http://schemas.microsoft.com/office/drawing/2014/main" id="{76C5298A-6CB2-5C4C-BE36-96030FA308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67" y="321787"/>
                <a:ext cx="8340752" cy="3471793"/>
              </a:xfrm>
              <a:prstGeom prst="wedgeRoundRectCallout">
                <a:avLst>
                  <a:gd name="adj1" fmla="val -26174"/>
                  <a:gd name="adj2" fmla="val 56187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6820732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Prune phase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: used in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even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rounds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Update all nodes that are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not on the current path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from the source to the destination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They can be updated in the same round since they don’t receive any packet after the 1</a:t>
            </a:r>
            <a:r>
              <a:rPr lang="en-US" altLang="zh-TW" baseline="30000" dirty="0">
                <a:ea typeface="新細明體" panose="02020500000000000000" pitchFamily="18" charset="-120"/>
                <a:sym typeface="Wingdings" pitchFamily="2" charset="2"/>
              </a:rPr>
              <a:t>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36DF-4FE3-4641-BC4E-0405CB12A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8188"/>
          <a:stretch/>
        </p:blipFill>
        <p:spPr>
          <a:xfrm>
            <a:off x="0" y="3861048"/>
            <a:ext cx="5652120" cy="299510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249AD51-24AC-0C41-9603-0E819EC858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812" r="16925"/>
          <a:stretch/>
        </p:blipFill>
        <p:spPr>
          <a:xfrm>
            <a:off x="5652120" y="3862894"/>
            <a:ext cx="1944216" cy="2995106"/>
          </a:xfrm>
          <a:prstGeom prst="rect">
            <a:avLst/>
          </a:prstGeom>
        </p:spPr>
      </p:pic>
      <p:sp>
        <p:nvSpPr>
          <p:cNvPr id="6" name="手繪多邊形 5">
            <a:extLst>
              <a:ext uri="{FF2B5EF4-FFF2-40B4-BE49-F238E27FC236}">
                <a16:creationId xmlns:a16="http://schemas.microsoft.com/office/drawing/2014/main" id="{4CF5950E-F4CE-CB4A-9D5D-D1DEFA06DA01}"/>
              </a:ext>
            </a:extLst>
          </p:cNvPr>
          <p:cNvSpPr/>
          <p:nvPr/>
        </p:nvSpPr>
        <p:spPr>
          <a:xfrm>
            <a:off x="1089212" y="4316506"/>
            <a:ext cx="1183341" cy="1196788"/>
          </a:xfrm>
          <a:custGeom>
            <a:avLst/>
            <a:gdLst>
              <a:gd name="connsiteX0" fmla="*/ 0 w 1183341"/>
              <a:gd name="connsiteY0" fmla="*/ 1196788 h 1196788"/>
              <a:gd name="connsiteX1" fmla="*/ 322729 w 1183341"/>
              <a:gd name="connsiteY1" fmla="*/ 376518 h 1196788"/>
              <a:gd name="connsiteX2" fmla="*/ 1183341 w 1183341"/>
              <a:gd name="connsiteY2" fmla="*/ 0 h 119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3341" h="1196788">
                <a:moveTo>
                  <a:pt x="0" y="1196788"/>
                </a:moveTo>
                <a:cubicBezTo>
                  <a:pt x="62753" y="886385"/>
                  <a:pt x="125506" y="575983"/>
                  <a:pt x="322729" y="376518"/>
                </a:cubicBezTo>
                <a:cubicBezTo>
                  <a:pt x="519953" y="177053"/>
                  <a:pt x="851647" y="88526"/>
                  <a:pt x="118334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手繪多邊形 6">
            <a:extLst>
              <a:ext uri="{FF2B5EF4-FFF2-40B4-BE49-F238E27FC236}">
                <a16:creationId xmlns:a16="http://schemas.microsoft.com/office/drawing/2014/main" id="{32D16B53-9D07-5C4F-95A5-EE06A7F63BEA}"/>
              </a:ext>
            </a:extLst>
          </p:cNvPr>
          <p:cNvSpPr/>
          <p:nvPr/>
        </p:nvSpPr>
        <p:spPr>
          <a:xfrm>
            <a:off x="3743926" y="5517232"/>
            <a:ext cx="1116106" cy="1001761"/>
          </a:xfrm>
          <a:custGeom>
            <a:avLst/>
            <a:gdLst>
              <a:gd name="connsiteX0" fmla="*/ 1116106 w 1116106"/>
              <a:gd name="connsiteY0" fmla="*/ 685800 h 1001761"/>
              <a:gd name="connsiteX1" fmla="*/ 309283 w 1116106"/>
              <a:gd name="connsiteY1" fmla="*/ 968189 h 1001761"/>
              <a:gd name="connsiteX2" fmla="*/ 0 w 1116106"/>
              <a:gd name="connsiteY2" fmla="*/ 0 h 100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6106" h="1001761">
                <a:moveTo>
                  <a:pt x="1116106" y="685800"/>
                </a:moveTo>
                <a:cubicBezTo>
                  <a:pt x="805703" y="884144"/>
                  <a:pt x="495301" y="1082489"/>
                  <a:pt x="309283" y="968189"/>
                </a:cubicBezTo>
                <a:cubicBezTo>
                  <a:pt x="123265" y="853889"/>
                  <a:pt x="61632" y="426944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手繪多邊形 8">
            <a:extLst>
              <a:ext uri="{FF2B5EF4-FFF2-40B4-BE49-F238E27FC236}">
                <a16:creationId xmlns:a16="http://schemas.microsoft.com/office/drawing/2014/main" id="{7EA9B5C0-5EC3-4347-88AC-35F1161D2EF1}"/>
              </a:ext>
            </a:extLst>
          </p:cNvPr>
          <p:cNvSpPr/>
          <p:nvPr/>
        </p:nvSpPr>
        <p:spPr>
          <a:xfrm>
            <a:off x="4047565" y="5123329"/>
            <a:ext cx="685800" cy="645459"/>
          </a:xfrm>
          <a:custGeom>
            <a:avLst/>
            <a:gdLst>
              <a:gd name="connsiteX0" fmla="*/ 685800 w 685800"/>
              <a:gd name="connsiteY0" fmla="*/ 645459 h 645459"/>
              <a:gd name="connsiteX1" fmla="*/ 484094 w 685800"/>
              <a:gd name="connsiteY1" fmla="*/ 174812 h 645459"/>
              <a:gd name="connsiteX2" fmla="*/ 0 w 685800"/>
              <a:gd name="connsiteY2" fmla="*/ 0 h 64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5800" h="645459">
                <a:moveTo>
                  <a:pt x="685800" y="645459"/>
                </a:moveTo>
                <a:cubicBezTo>
                  <a:pt x="642097" y="463923"/>
                  <a:pt x="598394" y="282388"/>
                  <a:pt x="484094" y="174812"/>
                </a:cubicBezTo>
                <a:cubicBezTo>
                  <a:pt x="369794" y="67236"/>
                  <a:pt x="184897" y="33618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手繪多邊形 9">
            <a:extLst>
              <a:ext uri="{FF2B5EF4-FFF2-40B4-BE49-F238E27FC236}">
                <a16:creationId xmlns:a16="http://schemas.microsoft.com/office/drawing/2014/main" id="{B4DDE426-7AB7-5144-B434-9388DE5FB440}"/>
              </a:ext>
            </a:extLst>
          </p:cNvPr>
          <p:cNvSpPr/>
          <p:nvPr/>
        </p:nvSpPr>
        <p:spPr>
          <a:xfrm>
            <a:off x="4101353" y="4827494"/>
            <a:ext cx="414391" cy="739588"/>
          </a:xfrm>
          <a:custGeom>
            <a:avLst/>
            <a:gdLst>
              <a:gd name="connsiteX0" fmla="*/ 403412 w 414391"/>
              <a:gd name="connsiteY0" fmla="*/ 739588 h 739588"/>
              <a:gd name="connsiteX1" fmla="*/ 363071 w 414391"/>
              <a:gd name="connsiteY1" fmla="*/ 295835 h 739588"/>
              <a:gd name="connsiteX2" fmla="*/ 0 w 414391"/>
              <a:gd name="connsiteY2" fmla="*/ 0 h 7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391" h="739588">
                <a:moveTo>
                  <a:pt x="403412" y="739588"/>
                </a:moveTo>
                <a:cubicBezTo>
                  <a:pt x="416859" y="579344"/>
                  <a:pt x="430306" y="419100"/>
                  <a:pt x="363071" y="295835"/>
                </a:cubicBezTo>
                <a:cubicBezTo>
                  <a:pt x="295836" y="172570"/>
                  <a:pt x="147918" y="86285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手繪多邊形 10">
            <a:extLst>
              <a:ext uri="{FF2B5EF4-FFF2-40B4-BE49-F238E27FC236}">
                <a16:creationId xmlns:a16="http://schemas.microsoft.com/office/drawing/2014/main" id="{16290404-A71A-8C46-AE66-C4C6A4DAFD89}"/>
              </a:ext>
            </a:extLst>
          </p:cNvPr>
          <p:cNvSpPr/>
          <p:nvPr/>
        </p:nvSpPr>
        <p:spPr>
          <a:xfrm>
            <a:off x="4181604" y="5459506"/>
            <a:ext cx="175243" cy="232612"/>
          </a:xfrm>
          <a:custGeom>
            <a:avLst/>
            <a:gdLst>
              <a:gd name="connsiteX0" fmla="*/ 431 w 175243"/>
              <a:gd name="connsiteY0" fmla="*/ 0 h 232612"/>
              <a:gd name="connsiteX1" fmla="*/ 27325 w 175243"/>
              <a:gd name="connsiteY1" fmla="*/ 201706 h 232612"/>
              <a:gd name="connsiteX2" fmla="*/ 175243 w 175243"/>
              <a:gd name="connsiteY2" fmla="*/ 228600 h 23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243" h="232612">
                <a:moveTo>
                  <a:pt x="431" y="0"/>
                </a:moveTo>
                <a:cubicBezTo>
                  <a:pt x="-690" y="81803"/>
                  <a:pt x="-1810" y="163606"/>
                  <a:pt x="27325" y="201706"/>
                </a:cubicBezTo>
                <a:cubicBezTo>
                  <a:pt x="56460" y="239806"/>
                  <a:pt x="115851" y="234203"/>
                  <a:pt x="175243" y="22860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870171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  <a:sym typeface="Wingdings" pitchFamily="2" charset="2"/>
              </a:rPr>
              <a:t>Peacock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algorithm</a:t>
            </a:r>
            <a:b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Repeat the two phase until all nodes are updated</a:t>
            </a:r>
          </a:p>
          <a:p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Shortcut phase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: used in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odd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rounds</a:t>
            </a:r>
            <a:endParaRPr lang="en-US" altLang="zh-TW" dirty="0">
              <a:solidFill>
                <a:srgbClr val="0070C0"/>
              </a:solidFill>
              <a:ea typeface="新細明體" panose="02020500000000000000" pitchFamily="18" charset="-120"/>
              <a:sym typeface="Wingdings" pitchFamily="2" charset="2"/>
            </a:endParaRPr>
          </a:p>
          <a:p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Prune phase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: used in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even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rounds</a:t>
            </a:r>
            <a:b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</a:br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36DF-4FE3-4641-BC4E-0405CB12A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8188"/>
          <a:stretch/>
        </p:blipFill>
        <p:spPr>
          <a:xfrm>
            <a:off x="0" y="3861048"/>
            <a:ext cx="5652120" cy="299510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249AD51-24AC-0C41-9603-0E819EC858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812" r="16925"/>
          <a:stretch/>
        </p:blipFill>
        <p:spPr>
          <a:xfrm>
            <a:off x="5652120" y="3862894"/>
            <a:ext cx="1944216" cy="299510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E1DC935-A34D-D441-AB0D-764108EC5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3074"/>
          <a:stretch/>
        </p:blipFill>
        <p:spPr>
          <a:xfrm>
            <a:off x="7596336" y="3862894"/>
            <a:ext cx="1547664" cy="2995106"/>
          </a:xfrm>
          <a:prstGeom prst="rect">
            <a:avLst/>
          </a:prstGeom>
        </p:spPr>
      </p:pic>
      <p:sp>
        <p:nvSpPr>
          <p:cNvPr id="6" name="手繪多邊形 5">
            <a:extLst>
              <a:ext uri="{FF2B5EF4-FFF2-40B4-BE49-F238E27FC236}">
                <a16:creationId xmlns:a16="http://schemas.microsoft.com/office/drawing/2014/main" id="{4CF5950E-F4CE-CB4A-9D5D-D1DEFA06DA01}"/>
              </a:ext>
            </a:extLst>
          </p:cNvPr>
          <p:cNvSpPr/>
          <p:nvPr/>
        </p:nvSpPr>
        <p:spPr>
          <a:xfrm>
            <a:off x="1089212" y="4316506"/>
            <a:ext cx="1183341" cy="1196788"/>
          </a:xfrm>
          <a:custGeom>
            <a:avLst/>
            <a:gdLst>
              <a:gd name="connsiteX0" fmla="*/ 0 w 1183341"/>
              <a:gd name="connsiteY0" fmla="*/ 1196788 h 1196788"/>
              <a:gd name="connsiteX1" fmla="*/ 322729 w 1183341"/>
              <a:gd name="connsiteY1" fmla="*/ 376518 h 1196788"/>
              <a:gd name="connsiteX2" fmla="*/ 1183341 w 1183341"/>
              <a:gd name="connsiteY2" fmla="*/ 0 h 119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3341" h="1196788">
                <a:moveTo>
                  <a:pt x="0" y="1196788"/>
                </a:moveTo>
                <a:cubicBezTo>
                  <a:pt x="62753" y="886385"/>
                  <a:pt x="125506" y="575983"/>
                  <a:pt x="322729" y="376518"/>
                </a:cubicBezTo>
                <a:cubicBezTo>
                  <a:pt x="519953" y="177053"/>
                  <a:pt x="851647" y="88526"/>
                  <a:pt x="118334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手繪多邊形 7">
            <a:extLst>
              <a:ext uri="{FF2B5EF4-FFF2-40B4-BE49-F238E27FC236}">
                <a16:creationId xmlns:a16="http://schemas.microsoft.com/office/drawing/2014/main" id="{4CFBA04B-6367-2A47-989E-BE18FF42A2F4}"/>
              </a:ext>
            </a:extLst>
          </p:cNvPr>
          <p:cNvSpPr/>
          <p:nvPr/>
        </p:nvSpPr>
        <p:spPr>
          <a:xfrm>
            <a:off x="3743926" y="5517232"/>
            <a:ext cx="1116106" cy="1001761"/>
          </a:xfrm>
          <a:custGeom>
            <a:avLst/>
            <a:gdLst>
              <a:gd name="connsiteX0" fmla="*/ 1116106 w 1116106"/>
              <a:gd name="connsiteY0" fmla="*/ 685800 h 1001761"/>
              <a:gd name="connsiteX1" fmla="*/ 309283 w 1116106"/>
              <a:gd name="connsiteY1" fmla="*/ 968189 h 1001761"/>
              <a:gd name="connsiteX2" fmla="*/ 0 w 1116106"/>
              <a:gd name="connsiteY2" fmla="*/ 0 h 100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6106" h="1001761">
                <a:moveTo>
                  <a:pt x="1116106" y="685800"/>
                </a:moveTo>
                <a:cubicBezTo>
                  <a:pt x="805703" y="884144"/>
                  <a:pt x="495301" y="1082489"/>
                  <a:pt x="309283" y="968189"/>
                </a:cubicBezTo>
                <a:cubicBezTo>
                  <a:pt x="123265" y="853889"/>
                  <a:pt x="61632" y="426944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手繪多邊形 8">
            <a:extLst>
              <a:ext uri="{FF2B5EF4-FFF2-40B4-BE49-F238E27FC236}">
                <a16:creationId xmlns:a16="http://schemas.microsoft.com/office/drawing/2014/main" id="{A58182DE-62B6-C84E-9E4D-323392138E24}"/>
              </a:ext>
            </a:extLst>
          </p:cNvPr>
          <p:cNvSpPr/>
          <p:nvPr/>
        </p:nvSpPr>
        <p:spPr>
          <a:xfrm>
            <a:off x="4047565" y="5123329"/>
            <a:ext cx="685800" cy="645459"/>
          </a:xfrm>
          <a:custGeom>
            <a:avLst/>
            <a:gdLst>
              <a:gd name="connsiteX0" fmla="*/ 685800 w 685800"/>
              <a:gd name="connsiteY0" fmla="*/ 645459 h 645459"/>
              <a:gd name="connsiteX1" fmla="*/ 484094 w 685800"/>
              <a:gd name="connsiteY1" fmla="*/ 174812 h 645459"/>
              <a:gd name="connsiteX2" fmla="*/ 0 w 685800"/>
              <a:gd name="connsiteY2" fmla="*/ 0 h 64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5800" h="645459">
                <a:moveTo>
                  <a:pt x="685800" y="645459"/>
                </a:moveTo>
                <a:cubicBezTo>
                  <a:pt x="642097" y="463923"/>
                  <a:pt x="598394" y="282388"/>
                  <a:pt x="484094" y="174812"/>
                </a:cubicBezTo>
                <a:cubicBezTo>
                  <a:pt x="369794" y="67236"/>
                  <a:pt x="184897" y="33618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手繪多邊形 9">
            <a:extLst>
              <a:ext uri="{FF2B5EF4-FFF2-40B4-BE49-F238E27FC236}">
                <a16:creationId xmlns:a16="http://schemas.microsoft.com/office/drawing/2014/main" id="{C46BF0FD-0439-A643-9201-109BC8657F23}"/>
              </a:ext>
            </a:extLst>
          </p:cNvPr>
          <p:cNvSpPr/>
          <p:nvPr/>
        </p:nvSpPr>
        <p:spPr>
          <a:xfrm>
            <a:off x="4101353" y="4827494"/>
            <a:ext cx="414391" cy="739588"/>
          </a:xfrm>
          <a:custGeom>
            <a:avLst/>
            <a:gdLst>
              <a:gd name="connsiteX0" fmla="*/ 403412 w 414391"/>
              <a:gd name="connsiteY0" fmla="*/ 739588 h 739588"/>
              <a:gd name="connsiteX1" fmla="*/ 363071 w 414391"/>
              <a:gd name="connsiteY1" fmla="*/ 295835 h 739588"/>
              <a:gd name="connsiteX2" fmla="*/ 0 w 414391"/>
              <a:gd name="connsiteY2" fmla="*/ 0 h 7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391" h="739588">
                <a:moveTo>
                  <a:pt x="403412" y="739588"/>
                </a:moveTo>
                <a:cubicBezTo>
                  <a:pt x="416859" y="579344"/>
                  <a:pt x="430306" y="419100"/>
                  <a:pt x="363071" y="295835"/>
                </a:cubicBezTo>
                <a:cubicBezTo>
                  <a:pt x="295836" y="172570"/>
                  <a:pt x="147918" y="86285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手繪多邊形 10">
            <a:extLst>
              <a:ext uri="{FF2B5EF4-FFF2-40B4-BE49-F238E27FC236}">
                <a16:creationId xmlns:a16="http://schemas.microsoft.com/office/drawing/2014/main" id="{16C0C20D-DF97-A848-B4E7-AAB97663E039}"/>
              </a:ext>
            </a:extLst>
          </p:cNvPr>
          <p:cNvSpPr/>
          <p:nvPr/>
        </p:nvSpPr>
        <p:spPr>
          <a:xfrm>
            <a:off x="4181604" y="5459506"/>
            <a:ext cx="175243" cy="232612"/>
          </a:xfrm>
          <a:custGeom>
            <a:avLst/>
            <a:gdLst>
              <a:gd name="connsiteX0" fmla="*/ 431 w 175243"/>
              <a:gd name="connsiteY0" fmla="*/ 0 h 232612"/>
              <a:gd name="connsiteX1" fmla="*/ 27325 w 175243"/>
              <a:gd name="connsiteY1" fmla="*/ 201706 h 232612"/>
              <a:gd name="connsiteX2" fmla="*/ 175243 w 175243"/>
              <a:gd name="connsiteY2" fmla="*/ 228600 h 23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243" h="232612">
                <a:moveTo>
                  <a:pt x="431" y="0"/>
                </a:moveTo>
                <a:cubicBezTo>
                  <a:pt x="-690" y="81803"/>
                  <a:pt x="-1810" y="163606"/>
                  <a:pt x="27325" y="201706"/>
                </a:cubicBezTo>
                <a:cubicBezTo>
                  <a:pt x="56460" y="239806"/>
                  <a:pt x="115851" y="234203"/>
                  <a:pt x="175243" y="22860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手繪多邊形 1">
            <a:extLst>
              <a:ext uri="{FF2B5EF4-FFF2-40B4-BE49-F238E27FC236}">
                <a16:creationId xmlns:a16="http://schemas.microsoft.com/office/drawing/2014/main" id="{23BBA19D-033E-AE45-8D80-15810589080F}"/>
              </a:ext>
            </a:extLst>
          </p:cNvPr>
          <p:cNvSpPr/>
          <p:nvPr/>
        </p:nvSpPr>
        <p:spPr>
          <a:xfrm>
            <a:off x="6181344" y="5493715"/>
            <a:ext cx="431597" cy="431597"/>
          </a:xfrm>
          <a:custGeom>
            <a:avLst/>
            <a:gdLst>
              <a:gd name="connsiteX0" fmla="*/ 0 w 431597"/>
              <a:gd name="connsiteY0" fmla="*/ 431597 h 431597"/>
              <a:gd name="connsiteX1" fmla="*/ 343814 w 431597"/>
              <a:gd name="connsiteY1" fmla="*/ 314554 h 431597"/>
              <a:gd name="connsiteX2" fmla="*/ 431597 w 431597"/>
              <a:gd name="connsiteY2" fmla="*/ 0 h 431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1597" h="431597">
                <a:moveTo>
                  <a:pt x="0" y="431597"/>
                </a:moveTo>
                <a:cubicBezTo>
                  <a:pt x="135940" y="409042"/>
                  <a:pt x="271881" y="386487"/>
                  <a:pt x="343814" y="314554"/>
                </a:cubicBezTo>
                <a:cubicBezTo>
                  <a:pt x="415747" y="242621"/>
                  <a:pt x="423672" y="121310"/>
                  <a:pt x="431597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手繪多邊形 2">
            <a:extLst>
              <a:ext uri="{FF2B5EF4-FFF2-40B4-BE49-F238E27FC236}">
                <a16:creationId xmlns:a16="http://schemas.microsoft.com/office/drawing/2014/main" id="{E6C3EBBD-E28E-DF4A-848D-E84E78DD170F}"/>
              </a:ext>
            </a:extLst>
          </p:cNvPr>
          <p:cNvSpPr/>
          <p:nvPr/>
        </p:nvSpPr>
        <p:spPr>
          <a:xfrm>
            <a:off x="6898234" y="4806086"/>
            <a:ext cx="117124" cy="299924"/>
          </a:xfrm>
          <a:custGeom>
            <a:avLst/>
            <a:gdLst>
              <a:gd name="connsiteX0" fmla="*/ 0 w 117124"/>
              <a:gd name="connsiteY0" fmla="*/ 299924 h 299924"/>
              <a:gd name="connsiteX1" fmla="*/ 117043 w 117124"/>
              <a:gd name="connsiteY1" fmla="*/ 160935 h 299924"/>
              <a:gd name="connsiteX2" fmla="*/ 14630 w 117124"/>
              <a:gd name="connsiteY2" fmla="*/ 0 h 29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124" h="299924">
                <a:moveTo>
                  <a:pt x="0" y="299924"/>
                </a:moveTo>
                <a:cubicBezTo>
                  <a:pt x="57302" y="255423"/>
                  <a:pt x="114605" y="210922"/>
                  <a:pt x="117043" y="160935"/>
                </a:cubicBezTo>
                <a:cubicBezTo>
                  <a:pt x="119481" y="110948"/>
                  <a:pt x="67055" y="55474"/>
                  <a:pt x="1463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D6310742-3D97-F942-93BC-89A2C9499638}"/>
              </a:ext>
            </a:extLst>
          </p:cNvPr>
          <p:cNvSpPr/>
          <p:nvPr/>
        </p:nvSpPr>
        <p:spPr>
          <a:xfrm>
            <a:off x="8388424" y="4867323"/>
            <a:ext cx="389005" cy="577901"/>
          </a:xfrm>
          <a:custGeom>
            <a:avLst/>
            <a:gdLst>
              <a:gd name="connsiteX0" fmla="*/ 0 w 389005"/>
              <a:gd name="connsiteY0" fmla="*/ 577901 h 577901"/>
              <a:gd name="connsiteX1" fmla="*/ 373076 w 389005"/>
              <a:gd name="connsiteY1" fmla="*/ 321869 h 577901"/>
              <a:gd name="connsiteX2" fmla="*/ 285293 w 389005"/>
              <a:gd name="connsiteY2" fmla="*/ 0 h 57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005" h="577901">
                <a:moveTo>
                  <a:pt x="0" y="577901"/>
                </a:moveTo>
                <a:cubicBezTo>
                  <a:pt x="162763" y="498043"/>
                  <a:pt x="325527" y="418186"/>
                  <a:pt x="373076" y="321869"/>
                </a:cubicBezTo>
                <a:cubicBezTo>
                  <a:pt x="420625" y="225552"/>
                  <a:pt x="352959" y="112776"/>
                  <a:pt x="285293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443937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  <a:sym typeface="Wingdings" pitchFamily="2" charset="2"/>
              </a:rPr>
              <a:t>Peacock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algorithm</a:t>
            </a:r>
            <a:b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Repeat the two phase until all nodes are updated</a:t>
            </a:r>
          </a:p>
          <a:p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Shortcut phase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: used in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odd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rounds</a:t>
            </a:r>
            <a:endParaRPr lang="en-US" altLang="zh-TW" dirty="0">
              <a:solidFill>
                <a:srgbClr val="0070C0"/>
              </a:solidFill>
              <a:ea typeface="新細明體" panose="02020500000000000000" pitchFamily="18" charset="-120"/>
              <a:sym typeface="Wingdings" pitchFamily="2" charset="2"/>
            </a:endParaRPr>
          </a:p>
          <a:p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Prune phase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: used in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even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rounds</a:t>
            </a:r>
            <a:b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</a:br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36DF-4FE3-4641-BC4E-0405CB12A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8188"/>
          <a:stretch/>
        </p:blipFill>
        <p:spPr>
          <a:xfrm>
            <a:off x="0" y="3861048"/>
            <a:ext cx="5652120" cy="299510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249AD51-24AC-0C41-9603-0E819EC858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812" r="16925"/>
          <a:stretch/>
        </p:blipFill>
        <p:spPr>
          <a:xfrm>
            <a:off x="5652120" y="3862894"/>
            <a:ext cx="1944216" cy="299510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E1DC935-A34D-D441-AB0D-764108EC5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3074"/>
          <a:stretch/>
        </p:blipFill>
        <p:spPr>
          <a:xfrm>
            <a:off x="7596336" y="3862894"/>
            <a:ext cx="1547664" cy="2995106"/>
          </a:xfrm>
          <a:prstGeom prst="rect">
            <a:avLst/>
          </a:prstGeom>
        </p:spPr>
      </p:pic>
      <p:sp>
        <p:nvSpPr>
          <p:cNvPr id="6" name="手繪多邊形 5">
            <a:extLst>
              <a:ext uri="{FF2B5EF4-FFF2-40B4-BE49-F238E27FC236}">
                <a16:creationId xmlns:a16="http://schemas.microsoft.com/office/drawing/2014/main" id="{4CF5950E-F4CE-CB4A-9D5D-D1DEFA06DA01}"/>
              </a:ext>
            </a:extLst>
          </p:cNvPr>
          <p:cNvSpPr/>
          <p:nvPr/>
        </p:nvSpPr>
        <p:spPr>
          <a:xfrm>
            <a:off x="1089212" y="4316506"/>
            <a:ext cx="1183341" cy="1196788"/>
          </a:xfrm>
          <a:custGeom>
            <a:avLst/>
            <a:gdLst>
              <a:gd name="connsiteX0" fmla="*/ 0 w 1183341"/>
              <a:gd name="connsiteY0" fmla="*/ 1196788 h 1196788"/>
              <a:gd name="connsiteX1" fmla="*/ 322729 w 1183341"/>
              <a:gd name="connsiteY1" fmla="*/ 376518 h 1196788"/>
              <a:gd name="connsiteX2" fmla="*/ 1183341 w 1183341"/>
              <a:gd name="connsiteY2" fmla="*/ 0 h 119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3341" h="1196788">
                <a:moveTo>
                  <a:pt x="0" y="1196788"/>
                </a:moveTo>
                <a:cubicBezTo>
                  <a:pt x="62753" y="886385"/>
                  <a:pt x="125506" y="575983"/>
                  <a:pt x="322729" y="376518"/>
                </a:cubicBezTo>
                <a:cubicBezTo>
                  <a:pt x="519953" y="177053"/>
                  <a:pt x="851647" y="88526"/>
                  <a:pt x="118334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手繪多邊形 7">
            <a:extLst>
              <a:ext uri="{FF2B5EF4-FFF2-40B4-BE49-F238E27FC236}">
                <a16:creationId xmlns:a16="http://schemas.microsoft.com/office/drawing/2014/main" id="{4CFBA04B-6367-2A47-989E-BE18FF42A2F4}"/>
              </a:ext>
            </a:extLst>
          </p:cNvPr>
          <p:cNvSpPr/>
          <p:nvPr/>
        </p:nvSpPr>
        <p:spPr>
          <a:xfrm>
            <a:off x="3743926" y="5517232"/>
            <a:ext cx="1116106" cy="1001761"/>
          </a:xfrm>
          <a:custGeom>
            <a:avLst/>
            <a:gdLst>
              <a:gd name="connsiteX0" fmla="*/ 1116106 w 1116106"/>
              <a:gd name="connsiteY0" fmla="*/ 685800 h 1001761"/>
              <a:gd name="connsiteX1" fmla="*/ 309283 w 1116106"/>
              <a:gd name="connsiteY1" fmla="*/ 968189 h 1001761"/>
              <a:gd name="connsiteX2" fmla="*/ 0 w 1116106"/>
              <a:gd name="connsiteY2" fmla="*/ 0 h 100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6106" h="1001761">
                <a:moveTo>
                  <a:pt x="1116106" y="685800"/>
                </a:moveTo>
                <a:cubicBezTo>
                  <a:pt x="805703" y="884144"/>
                  <a:pt x="495301" y="1082489"/>
                  <a:pt x="309283" y="968189"/>
                </a:cubicBezTo>
                <a:cubicBezTo>
                  <a:pt x="123265" y="853889"/>
                  <a:pt x="61632" y="426944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手繪多邊形 8">
            <a:extLst>
              <a:ext uri="{FF2B5EF4-FFF2-40B4-BE49-F238E27FC236}">
                <a16:creationId xmlns:a16="http://schemas.microsoft.com/office/drawing/2014/main" id="{A58182DE-62B6-C84E-9E4D-323392138E24}"/>
              </a:ext>
            </a:extLst>
          </p:cNvPr>
          <p:cNvSpPr/>
          <p:nvPr/>
        </p:nvSpPr>
        <p:spPr>
          <a:xfrm>
            <a:off x="4047565" y="5123329"/>
            <a:ext cx="685800" cy="645459"/>
          </a:xfrm>
          <a:custGeom>
            <a:avLst/>
            <a:gdLst>
              <a:gd name="connsiteX0" fmla="*/ 685800 w 685800"/>
              <a:gd name="connsiteY0" fmla="*/ 645459 h 645459"/>
              <a:gd name="connsiteX1" fmla="*/ 484094 w 685800"/>
              <a:gd name="connsiteY1" fmla="*/ 174812 h 645459"/>
              <a:gd name="connsiteX2" fmla="*/ 0 w 685800"/>
              <a:gd name="connsiteY2" fmla="*/ 0 h 64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5800" h="645459">
                <a:moveTo>
                  <a:pt x="685800" y="645459"/>
                </a:moveTo>
                <a:cubicBezTo>
                  <a:pt x="642097" y="463923"/>
                  <a:pt x="598394" y="282388"/>
                  <a:pt x="484094" y="174812"/>
                </a:cubicBezTo>
                <a:cubicBezTo>
                  <a:pt x="369794" y="67236"/>
                  <a:pt x="184897" y="33618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手繪多邊形 9">
            <a:extLst>
              <a:ext uri="{FF2B5EF4-FFF2-40B4-BE49-F238E27FC236}">
                <a16:creationId xmlns:a16="http://schemas.microsoft.com/office/drawing/2014/main" id="{C46BF0FD-0439-A643-9201-109BC8657F23}"/>
              </a:ext>
            </a:extLst>
          </p:cNvPr>
          <p:cNvSpPr/>
          <p:nvPr/>
        </p:nvSpPr>
        <p:spPr>
          <a:xfrm>
            <a:off x="4101353" y="4827494"/>
            <a:ext cx="414391" cy="739588"/>
          </a:xfrm>
          <a:custGeom>
            <a:avLst/>
            <a:gdLst>
              <a:gd name="connsiteX0" fmla="*/ 403412 w 414391"/>
              <a:gd name="connsiteY0" fmla="*/ 739588 h 739588"/>
              <a:gd name="connsiteX1" fmla="*/ 363071 w 414391"/>
              <a:gd name="connsiteY1" fmla="*/ 295835 h 739588"/>
              <a:gd name="connsiteX2" fmla="*/ 0 w 414391"/>
              <a:gd name="connsiteY2" fmla="*/ 0 h 7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391" h="739588">
                <a:moveTo>
                  <a:pt x="403412" y="739588"/>
                </a:moveTo>
                <a:cubicBezTo>
                  <a:pt x="416859" y="579344"/>
                  <a:pt x="430306" y="419100"/>
                  <a:pt x="363071" y="295835"/>
                </a:cubicBezTo>
                <a:cubicBezTo>
                  <a:pt x="295836" y="172570"/>
                  <a:pt x="147918" y="86285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手繪多邊形 10">
            <a:extLst>
              <a:ext uri="{FF2B5EF4-FFF2-40B4-BE49-F238E27FC236}">
                <a16:creationId xmlns:a16="http://schemas.microsoft.com/office/drawing/2014/main" id="{16C0C20D-DF97-A848-B4E7-AAB97663E039}"/>
              </a:ext>
            </a:extLst>
          </p:cNvPr>
          <p:cNvSpPr/>
          <p:nvPr/>
        </p:nvSpPr>
        <p:spPr>
          <a:xfrm>
            <a:off x="4181604" y="5459506"/>
            <a:ext cx="175243" cy="232612"/>
          </a:xfrm>
          <a:custGeom>
            <a:avLst/>
            <a:gdLst>
              <a:gd name="connsiteX0" fmla="*/ 431 w 175243"/>
              <a:gd name="connsiteY0" fmla="*/ 0 h 232612"/>
              <a:gd name="connsiteX1" fmla="*/ 27325 w 175243"/>
              <a:gd name="connsiteY1" fmla="*/ 201706 h 232612"/>
              <a:gd name="connsiteX2" fmla="*/ 175243 w 175243"/>
              <a:gd name="connsiteY2" fmla="*/ 228600 h 23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243" h="232612">
                <a:moveTo>
                  <a:pt x="431" y="0"/>
                </a:moveTo>
                <a:cubicBezTo>
                  <a:pt x="-690" y="81803"/>
                  <a:pt x="-1810" y="163606"/>
                  <a:pt x="27325" y="201706"/>
                </a:cubicBezTo>
                <a:cubicBezTo>
                  <a:pt x="56460" y="239806"/>
                  <a:pt x="115851" y="234203"/>
                  <a:pt x="175243" y="22860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手繪多邊形 1">
            <a:extLst>
              <a:ext uri="{FF2B5EF4-FFF2-40B4-BE49-F238E27FC236}">
                <a16:creationId xmlns:a16="http://schemas.microsoft.com/office/drawing/2014/main" id="{23BBA19D-033E-AE45-8D80-15810589080F}"/>
              </a:ext>
            </a:extLst>
          </p:cNvPr>
          <p:cNvSpPr/>
          <p:nvPr/>
        </p:nvSpPr>
        <p:spPr>
          <a:xfrm>
            <a:off x="6181344" y="5493715"/>
            <a:ext cx="431597" cy="431597"/>
          </a:xfrm>
          <a:custGeom>
            <a:avLst/>
            <a:gdLst>
              <a:gd name="connsiteX0" fmla="*/ 0 w 431597"/>
              <a:gd name="connsiteY0" fmla="*/ 431597 h 431597"/>
              <a:gd name="connsiteX1" fmla="*/ 343814 w 431597"/>
              <a:gd name="connsiteY1" fmla="*/ 314554 h 431597"/>
              <a:gd name="connsiteX2" fmla="*/ 431597 w 431597"/>
              <a:gd name="connsiteY2" fmla="*/ 0 h 431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1597" h="431597">
                <a:moveTo>
                  <a:pt x="0" y="431597"/>
                </a:moveTo>
                <a:cubicBezTo>
                  <a:pt x="135940" y="409042"/>
                  <a:pt x="271881" y="386487"/>
                  <a:pt x="343814" y="314554"/>
                </a:cubicBezTo>
                <a:cubicBezTo>
                  <a:pt x="415747" y="242621"/>
                  <a:pt x="423672" y="121310"/>
                  <a:pt x="431597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手繪多邊形 2">
            <a:extLst>
              <a:ext uri="{FF2B5EF4-FFF2-40B4-BE49-F238E27FC236}">
                <a16:creationId xmlns:a16="http://schemas.microsoft.com/office/drawing/2014/main" id="{E6C3EBBD-E28E-DF4A-848D-E84E78DD170F}"/>
              </a:ext>
            </a:extLst>
          </p:cNvPr>
          <p:cNvSpPr/>
          <p:nvPr/>
        </p:nvSpPr>
        <p:spPr>
          <a:xfrm>
            <a:off x="6898234" y="4806086"/>
            <a:ext cx="117124" cy="299924"/>
          </a:xfrm>
          <a:custGeom>
            <a:avLst/>
            <a:gdLst>
              <a:gd name="connsiteX0" fmla="*/ 0 w 117124"/>
              <a:gd name="connsiteY0" fmla="*/ 299924 h 299924"/>
              <a:gd name="connsiteX1" fmla="*/ 117043 w 117124"/>
              <a:gd name="connsiteY1" fmla="*/ 160935 h 299924"/>
              <a:gd name="connsiteX2" fmla="*/ 14630 w 117124"/>
              <a:gd name="connsiteY2" fmla="*/ 0 h 29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124" h="299924">
                <a:moveTo>
                  <a:pt x="0" y="299924"/>
                </a:moveTo>
                <a:cubicBezTo>
                  <a:pt x="57302" y="255423"/>
                  <a:pt x="114605" y="210922"/>
                  <a:pt x="117043" y="160935"/>
                </a:cubicBezTo>
                <a:cubicBezTo>
                  <a:pt x="119481" y="110948"/>
                  <a:pt x="67055" y="55474"/>
                  <a:pt x="1463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D6310742-3D97-F942-93BC-89A2C9499638}"/>
              </a:ext>
            </a:extLst>
          </p:cNvPr>
          <p:cNvSpPr/>
          <p:nvPr/>
        </p:nvSpPr>
        <p:spPr>
          <a:xfrm>
            <a:off x="8388424" y="4867323"/>
            <a:ext cx="389005" cy="577901"/>
          </a:xfrm>
          <a:custGeom>
            <a:avLst/>
            <a:gdLst>
              <a:gd name="connsiteX0" fmla="*/ 0 w 389005"/>
              <a:gd name="connsiteY0" fmla="*/ 577901 h 577901"/>
              <a:gd name="connsiteX1" fmla="*/ 373076 w 389005"/>
              <a:gd name="connsiteY1" fmla="*/ 321869 h 577901"/>
              <a:gd name="connsiteX2" fmla="*/ 285293 w 389005"/>
              <a:gd name="connsiteY2" fmla="*/ 0 h 57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005" h="577901">
                <a:moveTo>
                  <a:pt x="0" y="577901"/>
                </a:moveTo>
                <a:cubicBezTo>
                  <a:pt x="162763" y="498043"/>
                  <a:pt x="325527" y="418186"/>
                  <a:pt x="373076" y="321869"/>
                </a:cubicBezTo>
                <a:cubicBezTo>
                  <a:pt x="420625" y="225552"/>
                  <a:pt x="352959" y="112776"/>
                  <a:pt x="285293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圓角矩形圖說文字 6">
                <a:extLst>
                  <a:ext uri="{FF2B5EF4-FFF2-40B4-BE49-F238E27FC236}">
                    <a16:creationId xmlns:a16="http://schemas.microsoft.com/office/drawing/2014/main" id="{813EE2F8-D802-AB49-B560-1425942F2017}"/>
                  </a:ext>
                </a:extLst>
              </p:cNvPr>
              <p:cNvSpPr/>
              <p:nvPr/>
            </p:nvSpPr>
            <p:spPr>
              <a:xfrm>
                <a:off x="755576" y="620688"/>
                <a:ext cx="8340752" cy="3471793"/>
              </a:xfrm>
              <a:prstGeom prst="wedgeRoundRectCallout">
                <a:avLst>
                  <a:gd name="adj1" fmla="val 24611"/>
                  <a:gd name="adj2" fmla="val 64708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dirty="0">
                    <a:solidFill>
                      <a:srgbClr val="0070C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Remark again:</a:t>
                </a:r>
                <a:b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</a:b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In each odd round, we iteratively select </a:t>
                </a:r>
                <a:r>
                  <a:rPr lang="en-US" altLang="zh-TW" dirty="0">
                    <a:solidFill>
                      <a:srgbClr val="FF000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the edge 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that has </a:t>
                </a:r>
                <a:r>
                  <a:rPr lang="en-US" altLang="zh-TW" dirty="0">
                    <a:solidFill>
                      <a:srgbClr val="FF000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the farthest reaching distance</a:t>
                </a:r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and does not interfere with the selected edge until </a:t>
                </a:r>
                <a:r>
                  <a:rPr lang="en-US" altLang="zh-TW" dirty="0">
                    <a:solidFill>
                      <a:srgbClr val="7030A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there is no such edge </a:t>
                </a:r>
                <a:r>
                  <a:rPr lang="en-US" altLang="zh-TW" dirty="0">
                    <a:solidFill>
                      <a:srgbClr val="00B05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 # selected edges &gt;= 1</a:t>
                </a:r>
              </a:p>
              <a:p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If there is a </a:t>
                </a:r>
                <a:r>
                  <a:rPr lang="en-US" altLang="zh-TW" dirty="0">
                    <a:solidFill>
                      <a:srgbClr val="FF000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tie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, than select the one with a </a:t>
                </a:r>
                <a:r>
                  <a:rPr lang="en-US" altLang="zh-TW" dirty="0">
                    <a:solidFill>
                      <a:srgbClr val="FF000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smaller index</a:t>
                </a:r>
                <a:br>
                  <a:rPr lang="en-US" altLang="zh-TW" dirty="0">
                    <a:solidFill>
                      <a:srgbClr val="FF0000"/>
                    </a:solidFill>
                    <a:ea typeface="新細明體" panose="02020500000000000000" pitchFamily="18" charset="-120"/>
                    <a:sym typeface="Wingdings" pitchFamily="2" charset="2"/>
                  </a:rPr>
                </a:b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如果有兩個選擇跳一樣的距離例如</a:t>
                </a:r>
                <a:r>
                  <a:rPr lang="en-US" altLang="zh-CN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→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3,5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:r>
                  <a:rPr lang="zh-TW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和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→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4,6,9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，那我們會選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→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3,5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，因為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𝑠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的 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index </a:t>
                </a:r>
                <a:r>
                  <a:rPr lang="zh-TW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是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0</a:t>
                </a:r>
                <a:r>
                  <a:rPr lang="zh-TW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，而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itchFamily="2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是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2)</a:t>
                </a:r>
                <a:endParaRPr lang="en-US" altLang="zh-TW" dirty="0">
                  <a:solidFill>
                    <a:srgbClr val="FF0000"/>
                  </a:solidFill>
                  <a:ea typeface="新細明體" panose="02020500000000000000" pitchFamily="18" charset="-120"/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7" name="圓角矩形圖說文字 6">
                <a:extLst>
                  <a:ext uri="{FF2B5EF4-FFF2-40B4-BE49-F238E27FC236}">
                    <a16:creationId xmlns:a16="http://schemas.microsoft.com/office/drawing/2014/main" id="{813EE2F8-D802-AB49-B560-1425942F2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620688"/>
                <a:ext cx="8340752" cy="3471793"/>
              </a:xfrm>
              <a:prstGeom prst="wedgeRoundRectCallout">
                <a:avLst>
                  <a:gd name="adj1" fmla="val 24611"/>
                  <a:gd name="adj2" fmla="val 6470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4579057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8335838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ea typeface="新細明體" panose="02020500000000000000" pitchFamily="18" charset="-120"/>
              </a:rPr>
              <a:t>Minimizing the number of update rounds is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NP-hard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You cannot find an efficient algorithm for this problem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</a:rPr>
              <a:t>unless NP = P</a:t>
            </a:r>
            <a:endParaRPr lang="en-US" altLang="zh-TW" dirty="0">
              <a:solidFill>
                <a:srgbClr val="0070C0"/>
              </a:solidFill>
              <a:ea typeface="Cambria Math" panose="02040503050406030204" pitchFamily="18" charset="0"/>
            </a:endParaRPr>
          </a:p>
          <a:p>
            <a:endParaRPr lang="en-US" altLang="zh-TW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There are many heuristic algorithms</a:t>
            </a:r>
          </a:p>
          <a:p>
            <a:r>
              <a:rPr lang="en-US" altLang="zh-TW" dirty="0"/>
              <a:t>“Loop-Free Route Updates for Software-Defined Networks,” in IEEE/ACM TON 2018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你們要實作的）</a:t>
            </a:r>
            <a:endParaRPr lang="zh-TW" altLang="en-US" dirty="0"/>
          </a:p>
          <a:p>
            <a:r>
              <a:rPr lang="en-US" altLang="zh-TW" dirty="0">
                <a:solidFill>
                  <a:schemeClr val="tx1"/>
                </a:solidFill>
                <a:ea typeface="Cambria Math" panose="02040503050406030204" pitchFamily="18" charset="0"/>
              </a:rPr>
              <a:t>…</a:t>
            </a:r>
          </a:p>
          <a:p>
            <a:endParaRPr lang="en-US" altLang="zh-TW" dirty="0"/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383810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Input Sample: </a:t>
            </a:r>
            <a:r>
              <a:rPr lang="en-US" altLang="zh-TW" dirty="0" err="1">
                <a:ea typeface="新細明體" panose="02020500000000000000" pitchFamily="18" charset="-120"/>
              </a:rPr>
              <a:t>input.txt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501153"/>
            <a:ext cx="8496944" cy="452013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#Nodes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Path1 	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Path2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e.g., 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12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7	2	9	10	-1	-1	-1	8	1	3	11	-1</a:t>
            </a:r>
          </a:p>
          <a:p>
            <a:pPr marL="0" indent="0">
              <a:buNone/>
            </a:pPr>
            <a:r>
              <a:rPr lang="en-US" altLang="zh-TW" dirty="0">
                <a:ea typeface="Cambria Math" panose="02040503050406030204" pitchFamily="18" charset="0"/>
              </a:rPr>
              <a:t>4	6	1	2	5	3	11	-1	-1	-1	-1	-1</a:t>
            </a:r>
            <a:r>
              <a:rPr lang="zh-TW" altLang="en-US" dirty="0">
                <a:ea typeface="Cambria Math" panose="02040503050406030204" pitchFamily="18" charset="0"/>
              </a:rPr>
              <a:t> </a:t>
            </a:r>
            <a:endParaRPr lang="en-US" altLang="zh-CN" dirty="0">
              <a:ea typeface="Cambria Math" panose="02040503050406030204" pitchFamily="18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ABE4159-DA20-FA4D-BF77-54BA06A13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848350"/>
              </p:ext>
            </p:extLst>
          </p:nvPr>
        </p:nvGraphicFramePr>
        <p:xfrm>
          <a:off x="2134619" y="2276872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6FCE28D-D755-2844-9124-826250D6C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942099"/>
              </p:ext>
            </p:extLst>
          </p:nvPr>
        </p:nvGraphicFramePr>
        <p:xfrm>
          <a:off x="2134619" y="3412899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6F0BC73E-2983-5D4F-8C82-500DC5D09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110" y="0"/>
            <a:ext cx="3674354" cy="217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72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Each switch has multiple ports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Receive and forward the packets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from a port to another port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Switches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5A1933E-D9A4-554E-902F-329C8F418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27" t="32531" r="19860"/>
          <a:stretch/>
        </p:blipFill>
        <p:spPr>
          <a:xfrm>
            <a:off x="2267744" y="3968391"/>
            <a:ext cx="3744416" cy="209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83539"/>
      </p:ext>
    </p:extLst>
  </p:cSld>
  <p:clrMapOvr>
    <a:masterClrMapping/>
  </p:clrMapOvr>
  <p:transition advClick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Output Sample: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use </a:t>
            </a:r>
            <a:r>
              <a:rPr lang="en-US" altLang="zh-TW" dirty="0" err="1">
                <a:solidFill>
                  <a:srgbClr val="FF0000"/>
                </a:solidFill>
                <a:ea typeface="新細明體" panose="02020500000000000000" pitchFamily="18" charset="-120"/>
              </a:rPr>
              <a:t>printf</a:t>
            </a:r>
            <a:endParaRPr lang="en-US" altLang="zh-TW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501152"/>
            <a:ext cx="8496944" cy="53568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#Rounds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Path1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Path2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…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e.g.,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6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7	2	9	10	-1	-1	-1	8	1	3	11	-1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  <a:ea typeface="Cambria Math" panose="02040503050406030204" pitchFamily="18" charset="0"/>
              </a:rPr>
              <a:t>7	2	9	10	5	3	11	8	1	3	11	-1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ea typeface="Cambria Math" panose="02040503050406030204" pitchFamily="18" charset="0"/>
              </a:rPr>
              <a:t>4	2	9	10	5	3	11	8	1	3	11	-1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  <a:ea typeface="Cambria Math" panose="02040503050406030204" pitchFamily="18" charset="0"/>
              </a:rPr>
              <a:t>4	6	1	10	5	3	11	8	1	3	11	-1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ea typeface="Cambria Math" panose="02040503050406030204" pitchFamily="18" charset="0"/>
              </a:rPr>
              <a:t>4	6	1	2	5	3	11	8	1	3	11	-1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50"/>
                </a:solidFill>
                <a:ea typeface="Cambria Math" panose="02040503050406030204" pitchFamily="18" charset="0"/>
              </a:rPr>
              <a:t>4	6	1	2	5	3	11	-1	-1	-1	-1	-1</a:t>
            </a:r>
            <a:r>
              <a:rPr lang="zh-TW" altLang="en-US" dirty="0">
                <a:solidFill>
                  <a:srgbClr val="00B050"/>
                </a:solidFill>
                <a:ea typeface="Cambria Math" panose="02040503050406030204" pitchFamily="18" charset="0"/>
              </a:rPr>
              <a:t> </a:t>
            </a:r>
            <a:endParaRPr lang="en-US" altLang="zh-CN" dirty="0">
              <a:solidFill>
                <a:srgbClr val="00B050"/>
              </a:solidFill>
              <a:ea typeface="Cambria Math" panose="02040503050406030204" pitchFamily="18" charset="0"/>
            </a:endParaRPr>
          </a:p>
        </p:txBody>
      </p:sp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212AF4CC-556E-1E46-8356-629B62A93A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463229"/>
              </p:ext>
            </p:extLst>
          </p:nvPr>
        </p:nvGraphicFramePr>
        <p:xfrm>
          <a:off x="-7693024" y="4503939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B016B330-7606-BD44-96D7-8DEF36D45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534609"/>
              </p:ext>
            </p:extLst>
          </p:nvPr>
        </p:nvGraphicFramePr>
        <p:xfrm>
          <a:off x="-7669360" y="3645024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A08F68C0-244D-B84D-9A13-113AB7263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371513"/>
              </p:ext>
            </p:extLst>
          </p:nvPr>
        </p:nvGraphicFramePr>
        <p:xfrm>
          <a:off x="-7669360" y="2786109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4062DBA8-25CB-DE49-BEA1-D0428DC97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064657"/>
              </p:ext>
            </p:extLst>
          </p:nvPr>
        </p:nvGraphicFramePr>
        <p:xfrm>
          <a:off x="-7669360" y="1926176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470010E3-B38C-694E-B0D0-C554C54B7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718122"/>
              </p:ext>
            </p:extLst>
          </p:nvPr>
        </p:nvGraphicFramePr>
        <p:xfrm>
          <a:off x="-7669360" y="1055653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9818C2EC-7FA5-F447-9982-0BC47CE70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27281"/>
              </p:ext>
            </p:extLst>
          </p:nvPr>
        </p:nvGraphicFramePr>
        <p:xfrm>
          <a:off x="-7669360" y="178003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kumimoji="0" lang="zh-TW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kumimoji="0" lang="zh-TW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kumimoji="0" lang="zh-TW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pic>
        <p:nvPicPr>
          <p:cNvPr id="35" name="圖片 34">
            <a:extLst>
              <a:ext uri="{FF2B5EF4-FFF2-40B4-BE49-F238E27FC236}">
                <a16:creationId xmlns:a16="http://schemas.microsoft.com/office/drawing/2014/main" id="{98354BAD-A4B4-8140-A289-EA8F9BDBD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353" y="96250"/>
            <a:ext cx="5629668" cy="419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63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Note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501152"/>
            <a:ext cx="6751662" cy="524021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ea typeface="Cambria Math" panose="02040503050406030204" pitchFamily="18" charset="0"/>
              </a:rPr>
              <a:t>Superb deadline: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10/22 Tue</a:t>
            </a: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Deadline: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10/29 Tue</a:t>
            </a:r>
          </a:p>
          <a:p>
            <a:pPr marL="0" indent="0">
              <a:buNone/>
            </a:pPr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Submit your code to </a:t>
            </a:r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E-course2</a:t>
            </a: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Demonstrate your code in </a:t>
            </a:r>
            <a:r>
              <a:rPr lang="zh-CN" altLang="en-US" dirty="0">
                <a:solidFill>
                  <a:srgbClr val="0070C0"/>
                </a:solidFill>
                <a:ea typeface="Cambria Math" panose="02040503050406030204" pitchFamily="18" charset="0"/>
              </a:rPr>
              <a:t>工院</a:t>
            </a: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1</a:t>
            </a:r>
            <a:r>
              <a:rPr lang="zh-CN" altLang="en-US" dirty="0">
                <a:solidFill>
                  <a:srgbClr val="0070C0"/>
                </a:solidFill>
                <a:ea typeface="Cambria Math" panose="02040503050406030204" pitchFamily="18" charset="0"/>
              </a:rPr>
              <a:t>館</a:t>
            </a:r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 401B</a:t>
            </a: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b="1" dirty="0">
                <a:solidFill>
                  <a:srgbClr val="0070C0"/>
                </a:solidFill>
                <a:ea typeface="Cambria Math" panose="02040503050406030204" pitchFamily="18" charset="0"/>
              </a:rPr>
              <a:t>C Source code</a:t>
            </a:r>
          </a:p>
          <a:p>
            <a:pPr marL="0" indent="0">
              <a:buNone/>
            </a:pPr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Show a good programming style</a:t>
            </a:r>
          </a:p>
        </p:txBody>
      </p:sp>
    </p:spTree>
    <p:extLst>
      <p:ext uri="{BB962C8B-B14F-4D97-AF65-F5344CB8AC3E}">
        <p14:creationId xmlns:p14="http://schemas.microsoft.com/office/powerpoint/2010/main" val="15020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A centralized controller is introduced –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software-defined networking (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SDN</a:t>
            </a:r>
            <a:r>
              <a:rPr lang="en-US" altLang="zh-TW" dirty="0">
                <a:ea typeface="新細明體" panose="02020500000000000000" pitchFamily="18" charset="-120"/>
              </a:rPr>
              <a:t>)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SDN-enabled Switches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9D70BA0-82F3-774E-951D-3FDE9516003C}"/>
              </a:ext>
            </a:extLst>
          </p:cNvPr>
          <p:cNvGrpSpPr/>
          <p:nvPr/>
        </p:nvGrpSpPr>
        <p:grpSpPr>
          <a:xfrm>
            <a:off x="2123728" y="3429000"/>
            <a:ext cx="5025591" cy="3425180"/>
            <a:chOff x="590550" y="723900"/>
            <a:chExt cx="8001000" cy="545306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464FF77-5260-2544-8E7D-C31AC65CD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0550" y="723900"/>
              <a:ext cx="7962900" cy="54102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EBC2E31-B340-BA48-AF6F-DBDD7C7F9C41}"/>
                </a:ext>
              </a:extLst>
            </p:cNvPr>
            <p:cNvSpPr/>
            <p:nvPr/>
          </p:nvSpPr>
          <p:spPr>
            <a:xfrm>
              <a:off x="6012160" y="5849469"/>
              <a:ext cx="2579390" cy="3274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79093697"/>
      </p:ext>
    </p:ext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Installing Rules in the SDN-enabled Switches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6EEA17B-FC17-3349-9B5A-13BC8EB34674}"/>
              </a:ext>
            </a:extLst>
          </p:cNvPr>
          <p:cNvGrpSpPr/>
          <p:nvPr/>
        </p:nvGrpSpPr>
        <p:grpSpPr>
          <a:xfrm>
            <a:off x="1259632" y="1340768"/>
            <a:ext cx="6993359" cy="5359400"/>
            <a:chOff x="1259632" y="1340768"/>
            <a:chExt cx="6993359" cy="5359400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FCF0861F-A86E-C544-9418-AD9A6BFB9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9632" y="1340768"/>
              <a:ext cx="6731000" cy="53594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5AF6510-2201-9244-A9D1-758CCEFD635F}"/>
                </a:ext>
              </a:extLst>
            </p:cNvPr>
            <p:cNvSpPr/>
            <p:nvPr/>
          </p:nvSpPr>
          <p:spPr>
            <a:xfrm>
              <a:off x="6829274" y="6483244"/>
              <a:ext cx="1423717" cy="216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717199"/>
      </p:ext>
    </p:extLst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Given the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old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and </a:t>
            </a:r>
            <a:r>
              <a:rPr lang="en-US" altLang="zh-TW" b="1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new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routing paths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Update the routing paths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Routing Path Update (aka Network Update)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F2C29DD-9411-AD42-87AC-C239287348E0}"/>
              </a:ext>
            </a:extLst>
          </p:cNvPr>
          <p:cNvGrpSpPr/>
          <p:nvPr/>
        </p:nvGrpSpPr>
        <p:grpSpPr>
          <a:xfrm>
            <a:off x="5288206" y="3645024"/>
            <a:ext cx="2631345" cy="1800305"/>
            <a:chOff x="6343224" y="2520000"/>
            <a:chExt cx="3456000" cy="2290125"/>
          </a:xfrm>
        </p:grpSpPr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B403E494-1552-E247-AFC2-780C5FF884BB}"/>
                </a:ext>
              </a:extLst>
            </p:cNvPr>
            <p:cNvSpPr/>
            <p:nvPr/>
          </p:nvSpPr>
          <p:spPr>
            <a:xfrm>
              <a:off x="6343224" y="3960000"/>
              <a:ext cx="576000" cy="576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0EFDFFA0-BD85-7844-945F-C651CCB6A6C6}"/>
                </a:ext>
              </a:extLst>
            </p:cNvPr>
            <p:cNvSpPr/>
            <p:nvPr/>
          </p:nvSpPr>
          <p:spPr>
            <a:xfrm>
              <a:off x="7783224" y="396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1EFC2FE9-F095-4448-B8D7-7F5D13686711}"/>
                </a:ext>
              </a:extLst>
            </p:cNvPr>
            <p:cNvSpPr/>
            <p:nvPr/>
          </p:nvSpPr>
          <p:spPr>
            <a:xfrm>
              <a:off x="9223224" y="396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42A6F250-FF8B-BC4B-84EA-91CE590B006A}"/>
                </a:ext>
              </a:extLst>
            </p:cNvPr>
            <p:cNvSpPr/>
            <p:nvPr/>
          </p:nvSpPr>
          <p:spPr>
            <a:xfrm>
              <a:off x="7783224" y="252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cxnSp>
          <p:nvCxnSpPr>
            <p:cNvPr id="17" name="直線單箭頭接點 19">
              <a:extLst>
                <a:ext uri="{FF2B5EF4-FFF2-40B4-BE49-F238E27FC236}">
                  <a16:creationId xmlns:a16="http://schemas.microsoft.com/office/drawing/2014/main" id="{B13C15F8-22A1-364B-B3D0-BFCE4054937E}"/>
                </a:ext>
              </a:extLst>
            </p:cNvPr>
            <p:cNvCxnSpPr/>
            <p:nvPr/>
          </p:nvCxnSpPr>
          <p:spPr>
            <a:xfrm flipH="1">
              <a:off x="8359224" y="4303920"/>
              <a:ext cx="864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20">
              <a:extLst>
                <a:ext uri="{FF2B5EF4-FFF2-40B4-BE49-F238E27FC236}">
                  <a16:creationId xmlns:a16="http://schemas.microsoft.com/office/drawing/2014/main" id="{C7B3A1DC-DBDD-F740-8A70-AE8AC2C2EA9C}"/>
                </a:ext>
              </a:extLst>
            </p:cNvPr>
            <p:cNvCxnSpPr>
              <a:stCxn id="14" idx="0"/>
              <a:endCxn id="16" idx="4"/>
            </p:cNvCxnSpPr>
            <p:nvPr/>
          </p:nvCxnSpPr>
          <p:spPr>
            <a:xfrm flipV="1">
              <a:off x="8071224" y="3096000"/>
              <a:ext cx="0" cy="8640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2C8FC258-9C00-F542-A22F-581422651810}"/>
                </a:ext>
              </a:extLst>
            </p:cNvPr>
            <p:cNvGrpSpPr/>
            <p:nvPr/>
          </p:nvGrpSpPr>
          <p:grpSpPr>
            <a:xfrm>
              <a:off x="6629400" y="4535999"/>
              <a:ext cx="2880000" cy="274126"/>
              <a:chOff x="6629400" y="4535999"/>
              <a:chExt cx="2880000" cy="274126"/>
            </a:xfrm>
          </p:grpSpPr>
          <p:cxnSp>
            <p:nvCxnSpPr>
              <p:cNvPr id="22" name="直線單箭頭接點 35">
                <a:extLst>
                  <a:ext uri="{FF2B5EF4-FFF2-40B4-BE49-F238E27FC236}">
                    <a16:creationId xmlns:a16="http://schemas.microsoft.com/office/drawing/2014/main" id="{83464BBD-CCC4-9342-9B18-C0C5BEBEA5B0}"/>
                  </a:ext>
                </a:extLst>
              </p:cNvPr>
              <p:cNvCxnSpPr/>
              <p:nvPr/>
            </p:nvCxnSpPr>
            <p:spPr>
              <a:xfrm>
                <a:off x="6629400" y="4810124"/>
                <a:ext cx="2878200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233E2083-2205-D84D-A097-2F8E8B29E17A}"/>
                  </a:ext>
                </a:extLst>
              </p:cNvPr>
              <p:cNvCxnSpPr/>
              <p:nvPr/>
            </p:nvCxnSpPr>
            <p:spPr>
              <a:xfrm flipH="1">
                <a:off x="6629400" y="4536000"/>
                <a:ext cx="1800" cy="27412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13D34D1C-5FE1-C240-80AD-895F9ACBFA8E}"/>
                  </a:ext>
                </a:extLst>
              </p:cNvPr>
              <p:cNvCxnSpPr/>
              <p:nvPr/>
            </p:nvCxnSpPr>
            <p:spPr>
              <a:xfrm flipH="1">
                <a:off x="9507600" y="4535999"/>
                <a:ext cx="1800" cy="274125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20D233BA-2B64-DB45-8036-89158CDD984F}"/>
                </a:ext>
              </a:extLst>
            </p:cNvPr>
            <p:cNvSpPr/>
            <p:nvPr/>
          </p:nvSpPr>
          <p:spPr>
            <a:xfrm>
              <a:off x="9223224" y="252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cxnSp>
          <p:nvCxnSpPr>
            <p:cNvPr id="21" name="直線單箭頭接點 34">
              <a:extLst>
                <a:ext uri="{FF2B5EF4-FFF2-40B4-BE49-F238E27FC236}">
                  <a16:creationId xmlns:a16="http://schemas.microsoft.com/office/drawing/2014/main" id="{959BDCA8-B2BC-1A47-90A3-9B4E7AA7432A}"/>
                </a:ext>
              </a:extLst>
            </p:cNvPr>
            <p:cNvCxnSpPr>
              <a:stCxn id="16" idx="6"/>
              <a:endCxn id="20" idx="2"/>
            </p:cNvCxnSpPr>
            <p:nvPr/>
          </p:nvCxnSpPr>
          <p:spPr>
            <a:xfrm>
              <a:off x="8359224" y="2808000"/>
              <a:ext cx="864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C31B46D1-D3FE-254E-A5A8-AD6B13881CF6}"/>
              </a:ext>
            </a:extLst>
          </p:cNvPr>
          <p:cNvGrpSpPr/>
          <p:nvPr/>
        </p:nvGrpSpPr>
        <p:grpSpPr>
          <a:xfrm>
            <a:off x="1121908" y="3645024"/>
            <a:ext cx="2631346" cy="1571740"/>
            <a:chOff x="2160000" y="2520000"/>
            <a:chExt cx="3456000" cy="2016000"/>
          </a:xfrm>
        </p:grpSpPr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B18239FC-46CA-294F-AADA-415F3ED3393F}"/>
                </a:ext>
              </a:extLst>
            </p:cNvPr>
            <p:cNvSpPr/>
            <p:nvPr/>
          </p:nvSpPr>
          <p:spPr>
            <a:xfrm>
              <a:off x="2160000" y="3960000"/>
              <a:ext cx="576000" cy="576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D14FE50-25B6-CC45-BB14-082BE68E275F}"/>
                </a:ext>
              </a:extLst>
            </p:cNvPr>
            <p:cNvSpPr/>
            <p:nvPr/>
          </p:nvSpPr>
          <p:spPr>
            <a:xfrm>
              <a:off x="3600000" y="396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4B0836F0-2728-B94E-AAD6-44A8679E2EEA}"/>
                </a:ext>
              </a:extLst>
            </p:cNvPr>
            <p:cNvSpPr/>
            <p:nvPr/>
          </p:nvSpPr>
          <p:spPr>
            <a:xfrm>
              <a:off x="5040000" y="396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2797F7CB-1765-074D-8A98-92F014756C3E}"/>
                </a:ext>
              </a:extLst>
            </p:cNvPr>
            <p:cNvSpPr/>
            <p:nvPr/>
          </p:nvSpPr>
          <p:spPr>
            <a:xfrm>
              <a:off x="3600000" y="252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cxnSp>
          <p:nvCxnSpPr>
            <p:cNvPr id="30" name="直線單箭頭接點 43">
              <a:extLst>
                <a:ext uri="{FF2B5EF4-FFF2-40B4-BE49-F238E27FC236}">
                  <a16:creationId xmlns:a16="http://schemas.microsoft.com/office/drawing/2014/main" id="{22F4C8D8-7044-9941-98E3-F0F1D4D0BE1D}"/>
                </a:ext>
              </a:extLst>
            </p:cNvPr>
            <p:cNvCxnSpPr>
              <a:stCxn id="26" idx="6"/>
              <a:endCxn id="27" idx="2"/>
            </p:cNvCxnSpPr>
            <p:nvPr/>
          </p:nvCxnSpPr>
          <p:spPr>
            <a:xfrm>
              <a:off x="2736000" y="4248000"/>
              <a:ext cx="864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44">
              <a:extLst>
                <a:ext uri="{FF2B5EF4-FFF2-40B4-BE49-F238E27FC236}">
                  <a16:creationId xmlns:a16="http://schemas.microsoft.com/office/drawing/2014/main" id="{C9D1E8EE-8FEF-3D42-96E2-B4BCF72E25D4}"/>
                </a:ext>
              </a:extLst>
            </p:cNvPr>
            <p:cNvCxnSpPr/>
            <p:nvPr/>
          </p:nvCxnSpPr>
          <p:spPr>
            <a:xfrm>
              <a:off x="4176000" y="4191615"/>
              <a:ext cx="86400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45">
              <a:extLst>
                <a:ext uri="{FF2B5EF4-FFF2-40B4-BE49-F238E27FC236}">
                  <a16:creationId xmlns:a16="http://schemas.microsoft.com/office/drawing/2014/main" id="{A701D0C2-A7D3-BE4B-9B7D-289CB4D0AFA3}"/>
                </a:ext>
              </a:extLst>
            </p:cNvPr>
            <p:cNvCxnSpPr>
              <a:stCxn id="28" idx="0"/>
              <a:endCxn id="33" idx="4"/>
            </p:cNvCxnSpPr>
            <p:nvPr/>
          </p:nvCxnSpPr>
          <p:spPr>
            <a:xfrm flipV="1">
              <a:off x="5328000" y="3096000"/>
              <a:ext cx="0" cy="864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D5BDA616-6EEB-F242-9F94-F287B657CE1B}"/>
                </a:ext>
              </a:extLst>
            </p:cNvPr>
            <p:cNvSpPr/>
            <p:nvPr/>
          </p:nvSpPr>
          <p:spPr>
            <a:xfrm>
              <a:off x="5040000" y="252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46449E7-02B5-A849-BF0A-060E5D01F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711623"/>
              </p:ext>
            </p:extLst>
          </p:nvPr>
        </p:nvGraphicFramePr>
        <p:xfrm>
          <a:off x="617852" y="5567616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  <p:graphicFrame>
        <p:nvGraphicFramePr>
          <p:cNvPr id="56" name="表格 55">
            <a:extLst>
              <a:ext uri="{FF2B5EF4-FFF2-40B4-BE49-F238E27FC236}">
                <a16:creationId xmlns:a16="http://schemas.microsoft.com/office/drawing/2014/main" id="{029A1B80-E42C-F543-9F83-28C1FAC55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688747"/>
              </p:ext>
            </p:extLst>
          </p:nvPr>
        </p:nvGraphicFramePr>
        <p:xfrm>
          <a:off x="4866324" y="5564063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6078838"/>
      </p:ext>
    </p:extLst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263830" cy="435133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The controller is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logically-centralized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However, the underlying mechanism is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distributed</a:t>
            </a:r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Each switch receives the update message and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updates its rule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independently and asynchronously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Difficulty of Network Update in SDN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81421794-3733-974E-8138-44260004973A}"/>
              </a:ext>
            </a:extLst>
          </p:cNvPr>
          <p:cNvGrpSpPr/>
          <p:nvPr/>
        </p:nvGrpSpPr>
        <p:grpSpPr>
          <a:xfrm>
            <a:off x="1129038" y="4005064"/>
            <a:ext cx="2631346" cy="1571740"/>
            <a:chOff x="2160000" y="2520000"/>
            <a:chExt cx="3456000" cy="2016000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52DDA9EB-9833-914A-8B98-08D57504419F}"/>
                </a:ext>
              </a:extLst>
            </p:cNvPr>
            <p:cNvSpPr/>
            <p:nvPr/>
          </p:nvSpPr>
          <p:spPr>
            <a:xfrm>
              <a:off x="2160000" y="3959999"/>
              <a:ext cx="576000" cy="576001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20170E30-6961-C54A-A721-A9894540AB4E}"/>
                </a:ext>
              </a:extLst>
            </p:cNvPr>
            <p:cNvSpPr/>
            <p:nvPr/>
          </p:nvSpPr>
          <p:spPr>
            <a:xfrm>
              <a:off x="3600000" y="396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846897DD-AC1B-F349-9D98-CDCD362330E3}"/>
                </a:ext>
              </a:extLst>
            </p:cNvPr>
            <p:cNvSpPr/>
            <p:nvPr/>
          </p:nvSpPr>
          <p:spPr>
            <a:xfrm>
              <a:off x="5040000" y="396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36A2A0DD-D631-9F41-ACE1-65CA89A24CEB}"/>
                </a:ext>
              </a:extLst>
            </p:cNvPr>
            <p:cNvSpPr/>
            <p:nvPr/>
          </p:nvSpPr>
          <p:spPr>
            <a:xfrm>
              <a:off x="3600000" y="252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cxnSp>
          <p:nvCxnSpPr>
            <p:cNvPr id="10" name="直線單箭頭接點 41">
              <a:extLst>
                <a:ext uri="{FF2B5EF4-FFF2-40B4-BE49-F238E27FC236}">
                  <a16:creationId xmlns:a16="http://schemas.microsoft.com/office/drawing/2014/main" id="{85FC69EC-D43E-5543-A585-C5EAD36D08F7}"/>
                </a:ext>
              </a:extLst>
            </p:cNvPr>
            <p:cNvCxnSpPr>
              <a:stCxn id="6" idx="6"/>
              <a:endCxn id="7" idx="2"/>
            </p:cNvCxnSpPr>
            <p:nvPr/>
          </p:nvCxnSpPr>
          <p:spPr>
            <a:xfrm>
              <a:off x="2736000" y="4248000"/>
              <a:ext cx="864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42">
              <a:extLst>
                <a:ext uri="{FF2B5EF4-FFF2-40B4-BE49-F238E27FC236}">
                  <a16:creationId xmlns:a16="http://schemas.microsoft.com/office/drawing/2014/main" id="{D20124B2-34C1-7540-BB3A-200511A757C7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4176000" y="4248000"/>
              <a:ext cx="864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43">
              <a:extLst>
                <a:ext uri="{FF2B5EF4-FFF2-40B4-BE49-F238E27FC236}">
                  <a16:creationId xmlns:a16="http://schemas.microsoft.com/office/drawing/2014/main" id="{A1831E7B-EA0E-7C48-B1C0-D453C71368BC}"/>
                </a:ext>
              </a:extLst>
            </p:cNvPr>
            <p:cNvCxnSpPr>
              <a:stCxn id="8" idx="0"/>
              <a:endCxn id="13" idx="4"/>
            </p:cNvCxnSpPr>
            <p:nvPr/>
          </p:nvCxnSpPr>
          <p:spPr>
            <a:xfrm flipV="1">
              <a:off x="5328000" y="3096000"/>
              <a:ext cx="0" cy="864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743E1B11-1513-EB48-B12D-00F69793D33F}"/>
                </a:ext>
              </a:extLst>
            </p:cNvPr>
            <p:cNvSpPr/>
            <p:nvPr/>
          </p:nvSpPr>
          <p:spPr>
            <a:xfrm>
              <a:off x="5040000" y="252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DF363C69-E03E-7C42-8341-943837785E74}"/>
              </a:ext>
            </a:extLst>
          </p:cNvPr>
          <p:cNvGrpSpPr/>
          <p:nvPr/>
        </p:nvGrpSpPr>
        <p:grpSpPr>
          <a:xfrm>
            <a:off x="5076056" y="4005064"/>
            <a:ext cx="2631346" cy="1571740"/>
            <a:chOff x="3110400" y="2677288"/>
            <a:chExt cx="2631346" cy="1571740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F62C195E-B256-564B-91AF-4D74E14DF815}"/>
                </a:ext>
              </a:extLst>
            </p:cNvPr>
            <p:cNvGrpSpPr/>
            <p:nvPr/>
          </p:nvGrpSpPr>
          <p:grpSpPr>
            <a:xfrm>
              <a:off x="3110400" y="2677288"/>
              <a:ext cx="2631346" cy="1571740"/>
              <a:chOff x="3110400" y="2677288"/>
              <a:chExt cx="2631346" cy="1571740"/>
            </a:xfrm>
          </p:grpSpPr>
          <p:grpSp>
            <p:nvGrpSpPr>
              <p:cNvPr id="19" name="群組 18">
                <a:extLst>
                  <a:ext uri="{FF2B5EF4-FFF2-40B4-BE49-F238E27FC236}">
                    <a16:creationId xmlns:a16="http://schemas.microsoft.com/office/drawing/2014/main" id="{C20FFC9F-F87C-DA40-8C71-7075873FCBAC}"/>
                  </a:ext>
                </a:extLst>
              </p:cNvPr>
              <p:cNvGrpSpPr/>
              <p:nvPr/>
            </p:nvGrpSpPr>
            <p:grpSpPr>
              <a:xfrm>
                <a:off x="3110400" y="2677288"/>
                <a:ext cx="2631346" cy="1571740"/>
                <a:chOff x="2160000" y="2520000"/>
                <a:chExt cx="3456000" cy="2016000"/>
              </a:xfrm>
            </p:grpSpPr>
            <p:sp>
              <p:nvSpPr>
                <p:cNvPr id="21" name="橢圓 20">
                  <a:extLst>
                    <a:ext uri="{FF2B5EF4-FFF2-40B4-BE49-F238E27FC236}">
                      <a16:creationId xmlns:a16="http://schemas.microsoft.com/office/drawing/2014/main" id="{92F83A77-E898-B246-AA9F-9F1809CB76CE}"/>
                    </a:ext>
                  </a:extLst>
                </p:cNvPr>
                <p:cNvSpPr/>
                <p:nvPr/>
              </p:nvSpPr>
              <p:spPr>
                <a:xfrm>
                  <a:off x="2160000" y="3960000"/>
                  <a:ext cx="576000" cy="576000"/>
                </a:xfrm>
                <a:prstGeom prst="ellipse">
                  <a:avLst/>
                </a:prstGeom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22" name="橢圓 21">
                  <a:extLst>
                    <a:ext uri="{FF2B5EF4-FFF2-40B4-BE49-F238E27FC236}">
                      <a16:creationId xmlns:a16="http://schemas.microsoft.com/office/drawing/2014/main" id="{ABE01243-3B06-F448-B157-FD17BB13AD00}"/>
                    </a:ext>
                  </a:extLst>
                </p:cNvPr>
                <p:cNvSpPr/>
                <p:nvPr/>
              </p:nvSpPr>
              <p:spPr>
                <a:xfrm>
                  <a:off x="3600000" y="3960000"/>
                  <a:ext cx="576000" cy="576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1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DEBA2B0A-0099-9946-B4F7-D66E7F5F876E}"/>
                    </a:ext>
                  </a:extLst>
                </p:cNvPr>
                <p:cNvSpPr/>
                <p:nvPr/>
              </p:nvSpPr>
              <p:spPr>
                <a:xfrm>
                  <a:off x="5040000" y="3960000"/>
                  <a:ext cx="576000" cy="576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2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B13ECE2A-5748-A443-81FA-9724C34F9669}"/>
                    </a:ext>
                  </a:extLst>
                </p:cNvPr>
                <p:cNvSpPr/>
                <p:nvPr/>
              </p:nvSpPr>
              <p:spPr>
                <a:xfrm>
                  <a:off x="3600000" y="2520000"/>
                  <a:ext cx="576000" cy="576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3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  <p:cxnSp>
              <p:nvCxnSpPr>
                <p:cNvPr id="25" name="直線單箭頭接點 56">
                  <a:extLst>
                    <a:ext uri="{FF2B5EF4-FFF2-40B4-BE49-F238E27FC236}">
                      <a16:creationId xmlns:a16="http://schemas.microsoft.com/office/drawing/2014/main" id="{554A3CC0-5BE1-1A42-A6C9-58380E5EDA09}"/>
                    </a:ext>
                  </a:extLst>
                </p:cNvPr>
                <p:cNvCxnSpPr>
                  <a:stCxn id="23" idx="0"/>
                  <a:endCxn id="26" idx="4"/>
                </p:cNvCxnSpPr>
                <p:nvPr/>
              </p:nvCxnSpPr>
              <p:spPr>
                <a:xfrm flipV="1">
                  <a:off x="5328000" y="3096001"/>
                  <a:ext cx="0" cy="863999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7BB5BDFF-CDAD-FA44-B494-A603FBB9C672}"/>
                    </a:ext>
                  </a:extLst>
                </p:cNvPr>
                <p:cNvSpPr/>
                <p:nvPr/>
              </p:nvSpPr>
              <p:spPr>
                <a:xfrm>
                  <a:off x="5040000" y="2520000"/>
                  <a:ext cx="576000" cy="576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4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</p:grpSp>
          <p:cxnSp>
            <p:nvCxnSpPr>
              <p:cNvPr id="20" name="直線單箭頭接點 51">
                <a:extLst>
                  <a:ext uri="{FF2B5EF4-FFF2-40B4-BE49-F238E27FC236}">
                    <a16:creationId xmlns:a16="http://schemas.microsoft.com/office/drawing/2014/main" id="{F93D61B9-8E49-7243-B350-14A0CBE43B32}"/>
                  </a:ext>
                </a:extLst>
              </p:cNvPr>
              <p:cNvCxnSpPr>
                <a:stCxn id="22" idx="0"/>
                <a:endCxn id="24" idx="4"/>
              </p:cNvCxnSpPr>
              <p:nvPr/>
            </p:nvCxnSpPr>
            <p:spPr>
              <a:xfrm flipV="1">
                <a:off x="4426073" y="3126357"/>
                <a:ext cx="0" cy="67360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直線單箭頭接點 49">
              <a:extLst>
                <a:ext uri="{FF2B5EF4-FFF2-40B4-BE49-F238E27FC236}">
                  <a16:creationId xmlns:a16="http://schemas.microsoft.com/office/drawing/2014/main" id="{37891495-51C3-1644-919A-9F9A62846D6E}"/>
                </a:ext>
              </a:extLst>
            </p:cNvPr>
            <p:cNvCxnSpPr>
              <a:stCxn id="21" idx="6"/>
              <a:endCxn id="22" idx="2"/>
            </p:cNvCxnSpPr>
            <p:nvPr/>
          </p:nvCxnSpPr>
          <p:spPr>
            <a:xfrm>
              <a:off x="3548958" y="4024494"/>
              <a:ext cx="6578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2478BF35-64EB-4344-8526-DC66BE7C2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627326"/>
              </p:ext>
            </p:extLst>
          </p:nvPr>
        </p:nvGraphicFramePr>
        <p:xfrm>
          <a:off x="784564" y="5715185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8A2E3D81-99D1-364C-807A-09F16F7E8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788145"/>
              </p:ext>
            </p:extLst>
          </p:nvPr>
        </p:nvGraphicFramePr>
        <p:xfrm>
          <a:off x="5033036" y="5711632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  <p:sp>
        <p:nvSpPr>
          <p:cNvPr id="2" name="爆炸 2 1">
            <a:extLst>
              <a:ext uri="{FF2B5EF4-FFF2-40B4-BE49-F238E27FC236}">
                <a16:creationId xmlns:a16="http://schemas.microsoft.com/office/drawing/2014/main" id="{9B84BA10-112A-6641-B351-C6640C7CE36D}"/>
              </a:ext>
            </a:extLst>
          </p:cNvPr>
          <p:cNvSpPr/>
          <p:nvPr/>
        </p:nvSpPr>
        <p:spPr>
          <a:xfrm>
            <a:off x="4572000" y="3665293"/>
            <a:ext cx="1999134" cy="1131859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Candara" panose="020E0502030303020204" pitchFamily="34" charset="0"/>
              </a:rPr>
              <a:t>drop</a:t>
            </a:r>
            <a:endParaRPr kumimoji="1" lang="zh-TW" alt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10730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407846" cy="435133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The controller is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logically-centralized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However, the underlying mechanism is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distributed</a:t>
            </a:r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Each switch receives the update message and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updates its rule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independently and asynchronously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How to solve the issue?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Two-phase commit (SIGCOMM 2012)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Round-based update (TON, 2018)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Difficulty of Network Update in SDN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28FA1FB-5EC9-5E4D-849B-E3DAFC45F81E}"/>
              </a:ext>
            </a:extLst>
          </p:cNvPr>
          <p:cNvSpPr txBox="1"/>
          <p:nvPr/>
        </p:nvSpPr>
        <p:spPr>
          <a:xfrm>
            <a:off x="827584" y="6176963"/>
            <a:ext cx="561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“Survey of Consistent Software-Defined Network Updates”, in IEEE Communications Surveys &amp; Tutorials, </a:t>
            </a:r>
            <a:r>
              <a:rPr kumimoji="1" lang="en-US" altLang="zh-TW" sz="1600" dirty="0"/>
              <a:t>2019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418373192"/>
      </p:ext>
    </p:ext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407846" cy="435133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Two-phase commit (SIGCOMM 2012)</a:t>
            </a:r>
          </a:p>
          <a:p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  <a:sym typeface="Wingdings" pitchFamily="2" charset="2"/>
              </a:rPr>
              <a:t>Drawback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: waste the TCAM size during the update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Difficulty of Network Update in SDN</a:t>
            </a:r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219A0D9C-93C2-E04E-A252-6962A2C840D8}"/>
              </a:ext>
            </a:extLst>
          </p:cNvPr>
          <p:cNvSpPr/>
          <p:nvPr/>
        </p:nvSpPr>
        <p:spPr>
          <a:xfrm>
            <a:off x="2484088" y="5157031"/>
            <a:ext cx="576000" cy="576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</a:t>
            </a:r>
            <a:endParaRPr lang="zh-TW" altLang="en-US" dirty="0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73B8B73D-C04D-3047-9186-0099DC96CF53}"/>
              </a:ext>
            </a:extLst>
          </p:cNvPr>
          <p:cNvSpPr/>
          <p:nvPr/>
        </p:nvSpPr>
        <p:spPr>
          <a:xfrm>
            <a:off x="3924088" y="5157031"/>
            <a:ext cx="576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966B0CD1-7E89-AC49-BE7A-0AA4E410625C}"/>
              </a:ext>
            </a:extLst>
          </p:cNvPr>
          <p:cNvSpPr/>
          <p:nvPr/>
        </p:nvSpPr>
        <p:spPr>
          <a:xfrm>
            <a:off x="5364088" y="5157031"/>
            <a:ext cx="576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B9FBF770-4EBC-1648-A387-39902BC7D877}"/>
              </a:ext>
            </a:extLst>
          </p:cNvPr>
          <p:cNvSpPr/>
          <p:nvPr/>
        </p:nvSpPr>
        <p:spPr>
          <a:xfrm>
            <a:off x="3924088" y="3717031"/>
            <a:ext cx="576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B935737A-BE37-8144-8DC6-2132F2A47384}"/>
              </a:ext>
            </a:extLst>
          </p:cNvPr>
          <p:cNvSpPr/>
          <p:nvPr/>
        </p:nvSpPr>
        <p:spPr>
          <a:xfrm>
            <a:off x="5364088" y="3717031"/>
            <a:ext cx="576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</a:t>
            </a:r>
            <a:endParaRPr lang="zh-TW" altLang="en-US" dirty="0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E3658396-2283-0B4A-9D0F-CA4C309D1FAF}"/>
              </a:ext>
            </a:extLst>
          </p:cNvPr>
          <p:cNvSpPr/>
          <p:nvPr/>
        </p:nvSpPr>
        <p:spPr>
          <a:xfrm>
            <a:off x="2484088" y="5157032"/>
            <a:ext cx="576000" cy="576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3B8B4A4A-D0A1-BA4F-B8F2-BA1FCF54EC45}"/>
              </a:ext>
            </a:extLst>
          </p:cNvPr>
          <p:cNvSpPr/>
          <p:nvPr/>
        </p:nvSpPr>
        <p:spPr>
          <a:xfrm>
            <a:off x="3924088" y="5157032"/>
            <a:ext cx="576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81" name="橢圓 80">
            <a:extLst>
              <a:ext uri="{FF2B5EF4-FFF2-40B4-BE49-F238E27FC236}">
                <a16:creationId xmlns:a16="http://schemas.microsoft.com/office/drawing/2014/main" id="{CD8C15B1-7FBA-6D46-AF39-2471964D44BB}"/>
              </a:ext>
            </a:extLst>
          </p:cNvPr>
          <p:cNvSpPr/>
          <p:nvPr/>
        </p:nvSpPr>
        <p:spPr>
          <a:xfrm>
            <a:off x="5364088" y="5157032"/>
            <a:ext cx="576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82" name="橢圓 81">
            <a:extLst>
              <a:ext uri="{FF2B5EF4-FFF2-40B4-BE49-F238E27FC236}">
                <a16:creationId xmlns:a16="http://schemas.microsoft.com/office/drawing/2014/main" id="{F412F6BC-3DB3-B149-8CE5-BCEE2480D7C4}"/>
              </a:ext>
            </a:extLst>
          </p:cNvPr>
          <p:cNvSpPr/>
          <p:nvPr/>
        </p:nvSpPr>
        <p:spPr>
          <a:xfrm>
            <a:off x="3924088" y="3717032"/>
            <a:ext cx="576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cxnSp>
        <p:nvCxnSpPr>
          <p:cNvPr id="83" name="直線單箭頭接點 21">
            <a:extLst>
              <a:ext uri="{FF2B5EF4-FFF2-40B4-BE49-F238E27FC236}">
                <a16:creationId xmlns:a16="http://schemas.microsoft.com/office/drawing/2014/main" id="{0DE3ED32-FC98-1443-B71F-853DD99DE738}"/>
              </a:ext>
            </a:extLst>
          </p:cNvPr>
          <p:cNvCxnSpPr>
            <a:stCxn id="79" idx="6"/>
            <a:endCxn id="80" idx="2"/>
          </p:cNvCxnSpPr>
          <p:nvPr/>
        </p:nvCxnSpPr>
        <p:spPr>
          <a:xfrm>
            <a:off x="3060088" y="5445032"/>
            <a:ext cx="864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22">
            <a:extLst>
              <a:ext uri="{FF2B5EF4-FFF2-40B4-BE49-F238E27FC236}">
                <a16:creationId xmlns:a16="http://schemas.microsoft.com/office/drawing/2014/main" id="{F8B0DE65-40FF-E947-A1A5-5587A3495067}"/>
              </a:ext>
            </a:extLst>
          </p:cNvPr>
          <p:cNvCxnSpPr/>
          <p:nvPr/>
        </p:nvCxnSpPr>
        <p:spPr>
          <a:xfrm>
            <a:off x="4500088" y="5417039"/>
            <a:ext cx="864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23">
            <a:extLst>
              <a:ext uri="{FF2B5EF4-FFF2-40B4-BE49-F238E27FC236}">
                <a16:creationId xmlns:a16="http://schemas.microsoft.com/office/drawing/2014/main" id="{0D7E6EE9-296B-0F49-BA85-D6DE438AE906}"/>
              </a:ext>
            </a:extLst>
          </p:cNvPr>
          <p:cNvCxnSpPr>
            <a:stCxn id="81" idx="0"/>
            <a:endCxn id="86" idx="4"/>
          </p:cNvCxnSpPr>
          <p:nvPr/>
        </p:nvCxnSpPr>
        <p:spPr>
          <a:xfrm flipV="1">
            <a:off x="5652088" y="4293032"/>
            <a:ext cx="0" cy="864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橢圓 85">
            <a:extLst>
              <a:ext uri="{FF2B5EF4-FFF2-40B4-BE49-F238E27FC236}">
                <a16:creationId xmlns:a16="http://schemas.microsoft.com/office/drawing/2014/main" id="{B0BFFCFD-8398-F846-A34E-011E798C842C}"/>
              </a:ext>
            </a:extLst>
          </p:cNvPr>
          <p:cNvSpPr/>
          <p:nvPr/>
        </p:nvSpPr>
        <p:spPr>
          <a:xfrm>
            <a:off x="5364088" y="3717032"/>
            <a:ext cx="576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09EAF58B-C768-1F4A-B0A1-82002D861CAD}"/>
              </a:ext>
            </a:extLst>
          </p:cNvPr>
          <p:cNvSpPr txBox="1"/>
          <p:nvPr/>
        </p:nvSpPr>
        <p:spPr>
          <a:xfrm>
            <a:off x="2346910" y="4734096"/>
            <a:ext cx="91563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solidFill>
                  <a:schemeClr val="bg1"/>
                </a:solidFill>
              </a:rPr>
              <a:t>#Initial</a:t>
            </a:r>
            <a:endParaRPr lang="zh-TW" altLang="en-US" sz="1800" b="1" dirty="0">
              <a:solidFill>
                <a:schemeClr val="bg1"/>
              </a:solidFill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8CCCE34A-7E54-D34B-BA49-A67C04672524}"/>
              </a:ext>
            </a:extLst>
          </p:cNvPr>
          <p:cNvSpPr txBox="1"/>
          <p:nvPr/>
        </p:nvSpPr>
        <p:spPr>
          <a:xfrm>
            <a:off x="2346911" y="4183201"/>
            <a:ext cx="846706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bg1"/>
                </a:solidFill>
              </a:rPr>
              <a:t>#Final</a:t>
            </a:r>
            <a:endParaRPr lang="zh-TW" altLang="en-US" sz="1800" b="1" dirty="0">
              <a:solidFill>
                <a:schemeClr val="bg1"/>
              </a:solidFill>
            </a:endParaRPr>
          </a:p>
        </p:txBody>
      </p: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7D38E26B-4767-7C4B-8AF8-B1DC62A92A81}"/>
              </a:ext>
            </a:extLst>
          </p:cNvPr>
          <p:cNvGrpSpPr/>
          <p:nvPr/>
        </p:nvGrpSpPr>
        <p:grpSpPr>
          <a:xfrm>
            <a:off x="1713986" y="5541972"/>
            <a:ext cx="3936278" cy="465184"/>
            <a:chOff x="7012645" y="3650564"/>
            <a:chExt cx="3936278" cy="465184"/>
          </a:xfrm>
        </p:grpSpPr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D7ED5557-3820-264A-AD29-782F3260CAD3}"/>
                </a:ext>
              </a:extLst>
            </p:cNvPr>
            <p:cNvGrpSpPr/>
            <p:nvPr/>
          </p:nvGrpSpPr>
          <p:grpSpPr>
            <a:xfrm>
              <a:off x="8068923" y="3841622"/>
              <a:ext cx="2880000" cy="274126"/>
              <a:chOff x="6629400" y="4535999"/>
              <a:chExt cx="2880000" cy="274126"/>
            </a:xfrm>
          </p:grpSpPr>
          <p:cxnSp>
            <p:nvCxnSpPr>
              <p:cNvPr id="92" name="直線單箭頭接點 13">
                <a:extLst>
                  <a:ext uri="{FF2B5EF4-FFF2-40B4-BE49-F238E27FC236}">
                    <a16:creationId xmlns:a16="http://schemas.microsoft.com/office/drawing/2014/main" id="{BB8A3F81-CC6F-E64F-AC74-6B7E9BD30603}"/>
                  </a:ext>
                </a:extLst>
              </p:cNvPr>
              <p:cNvCxnSpPr/>
              <p:nvPr/>
            </p:nvCxnSpPr>
            <p:spPr>
              <a:xfrm>
                <a:off x="6629400" y="4810124"/>
                <a:ext cx="2878200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C8CE07E4-4BCB-BC49-93E2-5BDE39B15BB9}"/>
                  </a:ext>
                </a:extLst>
              </p:cNvPr>
              <p:cNvCxnSpPr/>
              <p:nvPr/>
            </p:nvCxnSpPr>
            <p:spPr>
              <a:xfrm flipH="1">
                <a:off x="6629400" y="4536000"/>
                <a:ext cx="1800" cy="27412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接點 93">
                <a:extLst>
                  <a:ext uri="{FF2B5EF4-FFF2-40B4-BE49-F238E27FC236}">
                    <a16:creationId xmlns:a16="http://schemas.microsoft.com/office/drawing/2014/main" id="{6CFF1B1A-A151-8341-80E1-40A10C6087B3}"/>
                  </a:ext>
                </a:extLst>
              </p:cNvPr>
              <p:cNvCxnSpPr/>
              <p:nvPr/>
            </p:nvCxnSpPr>
            <p:spPr>
              <a:xfrm flipH="1">
                <a:off x="9507600" y="4535999"/>
                <a:ext cx="1800" cy="274125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2877FC11-265D-7742-8DC0-39230637168E}"/>
                </a:ext>
              </a:extLst>
            </p:cNvPr>
            <p:cNvSpPr txBox="1"/>
            <p:nvPr/>
          </p:nvSpPr>
          <p:spPr>
            <a:xfrm>
              <a:off x="7012645" y="3650564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solidFill>
                    <a:srgbClr val="FF0000"/>
                  </a:solidFill>
                </a:rPr>
                <a:t>match</a:t>
              </a:r>
              <a:endParaRPr lang="zh-TW" altLang="en-US" sz="1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F1B864B2-F132-C54E-B69A-242F94945026}"/>
              </a:ext>
            </a:extLst>
          </p:cNvPr>
          <p:cNvGrpSpPr/>
          <p:nvPr/>
        </p:nvGrpSpPr>
        <p:grpSpPr>
          <a:xfrm>
            <a:off x="3725097" y="3311591"/>
            <a:ext cx="1638991" cy="691060"/>
            <a:chOff x="5624404" y="1420183"/>
            <a:chExt cx="1638991" cy="691060"/>
          </a:xfrm>
        </p:grpSpPr>
        <p:cxnSp>
          <p:nvCxnSpPr>
            <p:cNvPr id="96" name="直線單箭頭接點 12">
              <a:extLst>
                <a:ext uri="{FF2B5EF4-FFF2-40B4-BE49-F238E27FC236}">
                  <a16:creationId xmlns:a16="http://schemas.microsoft.com/office/drawing/2014/main" id="{1BE7F2BD-A739-9146-A08D-13FA4D87449E}"/>
                </a:ext>
              </a:extLst>
            </p:cNvPr>
            <p:cNvCxnSpPr>
              <a:cxnSpLocks/>
            </p:cNvCxnSpPr>
            <p:nvPr/>
          </p:nvCxnSpPr>
          <p:spPr>
            <a:xfrm>
              <a:off x="6399395" y="2111243"/>
              <a:ext cx="864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465670AA-B21B-2544-82B4-E603A91ED21B}"/>
                </a:ext>
              </a:extLst>
            </p:cNvPr>
            <p:cNvSpPr txBox="1"/>
            <p:nvPr/>
          </p:nvSpPr>
          <p:spPr>
            <a:xfrm>
              <a:off x="5624404" y="142018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solidFill>
                    <a:srgbClr val="FF0000"/>
                  </a:solidFill>
                </a:rPr>
                <a:t>match</a:t>
              </a:r>
              <a:endParaRPr lang="zh-TW" altLang="en-US" sz="1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C2AA98A3-6C0F-2B45-ADEE-CFF7DF34CCF0}"/>
              </a:ext>
            </a:extLst>
          </p:cNvPr>
          <p:cNvGrpSpPr/>
          <p:nvPr/>
        </p:nvGrpSpPr>
        <p:grpSpPr>
          <a:xfrm>
            <a:off x="4157267" y="4293031"/>
            <a:ext cx="914150" cy="897832"/>
            <a:chOff x="5257076" y="3537392"/>
            <a:chExt cx="914150" cy="897832"/>
          </a:xfrm>
        </p:grpSpPr>
        <p:cxnSp>
          <p:nvCxnSpPr>
            <p:cNvPr id="99" name="直線單箭頭接點 9">
              <a:extLst>
                <a:ext uri="{FF2B5EF4-FFF2-40B4-BE49-F238E27FC236}">
                  <a16:creationId xmlns:a16="http://schemas.microsoft.com/office/drawing/2014/main" id="{F856FFAA-242B-9943-AA68-723002AFD4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7076" y="3537392"/>
              <a:ext cx="0" cy="8640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7C7D4706-A97A-ED44-A051-E6D3994B808F}"/>
                </a:ext>
              </a:extLst>
            </p:cNvPr>
            <p:cNvSpPr txBox="1"/>
            <p:nvPr/>
          </p:nvSpPr>
          <p:spPr>
            <a:xfrm>
              <a:off x="5306887" y="4065892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solidFill>
                    <a:srgbClr val="FF0000"/>
                  </a:solidFill>
                </a:rPr>
                <a:t>match</a:t>
              </a:r>
              <a:endParaRPr lang="zh-TW" altLang="en-US" sz="1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8D84D4D4-E8AF-4E43-B7C2-D8F69F3D5A31}"/>
              </a:ext>
            </a:extLst>
          </p:cNvPr>
          <p:cNvGrpSpPr/>
          <p:nvPr/>
        </p:nvGrpSpPr>
        <p:grpSpPr>
          <a:xfrm>
            <a:off x="4500088" y="5473024"/>
            <a:ext cx="2269011" cy="404652"/>
            <a:chOff x="9798747" y="3581616"/>
            <a:chExt cx="2269011" cy="404652"/>
          </a:xfrm>
        </p:grpSpPr>
        <p:cxnSp>
          <p:nvCxnSpPr>
            <p:cNvPr id="102" name="直線單箭頭接點 8">
              <a:extLst>
                <a:ext uri="{FF2B5EF4-FFF2-40B4-BE49-F238E27FC236}">
                  <a16:creationId xmlns:a16="http://schemas.microsoft.com/office/drawing/2014/main" id="{958F2415-5DBB-0E49-8B43-609C12E643B7}"/>
                </a:ext>
              </a:extLst>
            </p:cNvPr>
            <p:cNvCxnSpPr/>
            <p:nvPr/>
          </p:nvCxnSpPr>
          <p:spPr>
            <a:xfrm flipH="1">
              <a:off x="9798747" y="3581616"/>
              <a:ext cx="864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CA5032FC-BE3B-604F-A2DF-5946D5312EDE}"/>
                </a:ext>
              </a:extLst>
            </p:cNvPr>
            <p:cNvSpPr txBox="1"/>
            <p:nvPr/>
          </p:nvSpPr>
          <p:spPr>
            <a:xfrm>
              <a:off x="11203419" y="3616936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solidFill>
                    <a:srgbClr val="FF0000"/>
                  </a:solidFill>
                </a:rPr>
                <a:t>match</a:t>
              </a:r>
              <a:endParaRPr lang="zh-TW" altLang="en-US" sz="1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B29ACC1D-AB5A-AF48-8F53-E577EB4EEC64}"/>
              </a:ext>
            </a:extLst>
          </p:cNvPr>
          <p:cNvGrpSpPr/>
          <p:nvPr/>
        </p:nvGrpSpPr>
        <p:grpSpPr>
          <a:xfrm>
            <a:off x="2460308" y="5097223"/>
            <a:ext cx="843642" cy="586021"/>
            <a:chOff x="6290523" y="5585514"/>
            <a:chExt cx="843642" cy="586021"/>
          </a:xfrm>
        </p:grpSpPr>
        <p:pic>
          <p:nvPicPr>
            <p:cNvPr id="105" name="圖片 104">
              <a:extLst>
                <a:ext uri="{FF2B5EF4-FFF2-40B4-BE49-F238E27FC236}">
                  <a16:creationId xmlns:a16="http://schemas.microsoft.com/office/drawing/2014/main" id="{0FE8EFE6-E59A-B74D-8A4F-FC5F7FBC4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0523" y="5585514"/>
              <a:ext cx="839672" cy="586021"/>
            </a:xfrm>
            <a:prstGeom prst="rect">
              <a:avLst/>
            </a:prstGeom>
          </p:spPr>
        </p:pic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EC081EA4-0F12-CF40-B533-679B55288EEB}"/>
                </a:ext>
              </a:extLst>
            </p:cNvPr>
            <p:cNvSpPr txBox="1"/>
            <p:nvPr/>
          </p:nvSpPr>
          <p:spPr>
            <a:xfrm>
              <a:off x="6680195" y="562025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latin typeface="Algerian" panose="04020705040A02060702" pitchFamily="82" charset="0"/>
                </a:rPr>
                <a:t>#T</a:t>
              </a:r>
              <a:endParaRPr lang="zh-TW" altLang="en-US" sz="1800" b="1" dirty="0">
                <a:latin typeface="Algerian" panose="04020705040A02060702" pitchFamily="82" charset="0"/>
              </a:endParaRPr>
            </a:p>
          </p:txBody>
        </p:sp>
      </p:grpSp>
      <p:grpSp>
        <p:nvGrpSpPr>
          <p:cNvPr id="107" name="群組 106">
            <a:extLst>
              <a:ext uri="{FF2B5EF4-FFF2-40B4-BE49-F238E27FC236}">
                <a16:creationId xmlns:a16="http://schemas.microsoft.com/office/drawing/2014/main" id="{D733240A-47A0-5447-9348-79393F782A7A}"/>
              </a:ext>
            </a:extLst>
          </p:cNvPr>
          <p:cNvGrpSpPr/>
          <p:nvPr/>
        </p:nvGrpSpPr>
        <p:grpSpPr>
          <a:xfrm>
            <a:off x="2476712" y="5097222"/>
            <a:ext cx="839672" cy="586021"/>
            <a:chOff x="6290523" y="5585514"/>
            <a:chExt cx="839672" cy="586021"/>
          </a:xfrm>
        </p:grpSpPr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81FBCC56-7B73-2D4F-976E-57435BB9D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0523" y="5585514"/>
              <a:ext cx="839672" cy="586021"/>
            </a:xfrm>
            <a:prstGeom prst="rect">
              <a:avLst/>
            </a:prstGeom>
          </p:spPr>
        </p:pic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FFA57597-8DF5-1547-AB47-A6BA5D594CFE}"/>
                </a:ext>
              </a:extLst>
            </p:cNvPr>
            <p:cNvSpPr txBox="1"/>
            <p:nvPr/>
          </p:nvSpPr>
          <p:spPr>
            <a:xfrm>
              <a:off x="6680195" y="5620251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solidFill>
                    <a:srgbClr val="FF0000"/>
                  </a:solidFill>
                  <a:latin typeface="Algerian" panose="04020705040A02060702" pitchFamily="82" charset="0"/>
                </a:rPr>
                <a:t>#F</a:t>
              </a:r>
              <a:endParaRPr lang="zh-TW" altLang="en-US" sz="1800" b="1" dirty="0">
                <a:solidFill>
                  <a:srgbClr val="FF0000"/>
                </a:solidFill>
                <a:latin typeface="Algerian" panose="04020705040A020607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779294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0.16702 3.7037E-7 C 0.24184 3.7037E-7 0.33455 -0.06227 0.33455 -0.11227 L 0.33455 -0.22454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19" y="-1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69 L 0.00191 0.09444 L 0.29687 0.09282 L 0.3 0.0169 L 0.13281 0.01412 L 0.13472 -0.20232 L 0.31909 -0.20232 L 0.31909 -0.20208 " pathEditMode="relative" rAng="0" ptsTypes="AAAAAAAA">
                                      <p:cBhvr>
                                        <p:cTn id="51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55" y="-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9854</TotalTime>
  <Words>1411</Words>
  <Application>Microsoft Macintosh PowerPoint</Application>
  <PresentationFormat>如螢幕大小 (4:3)</PresentationFormat>
  <Paragraphs>698</Paragraphs>
  <Slides>31</Slides>
  <Notes>30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46" baseType="lpstr">
      <vt:lpstr>微軟正黑體</vt:lpstr>
      <vt:lpstr>微軟正黑體</vt:lpstr>
      <vt:lpstr>新細明體</vt:lpstr>
      <vt:lpstr>LingWai SC Medium</vt:lpstr>
      <vt:lpstr>黑体</vt:lpstr>
      <vt:lpstr>Algerian</vt:lpstr>
      <vt:lpstr>Arial</vt:lpstr>
      <vt:lpstr>Cambria Math</vt:lpstr>
      <vt:lpstr>Candara</vt:lpstr>
      <vt:lpstr>Courier New</vt:lpstr>
      <vt:lpstr>Monotype Sorts</vt:lpstr>
      <vt:lpstr>Plantagenet Cherokee</vt:lpstr>
      <vt:lpstr>Times New Roman</vt:lpstr>
      <vt:lpstr>Wingdings</vt:lpstr>
      <vt:lpstr>Office 佈景主題</vt:lpstr>
      <vt:lpstr>PowerPoint 簡報</vt:lpstr>
      <vt:lpstr>Data Center</vt:lpstr>
      <vt:lpstr>Switches</vt:lpstr>
      <vt:lpstr>SDN-enabled Switches</vt:lpstr>
      <vt:lpstr>Installing Rules in the SDN-enabled Switches</vt:lpstr>
      <vt:lpstr>Routing Path Update (aka Network Update)</vt:lpstr>
      <vt:lpstr>Difficulty of Network Update in SDN</vt:lpstr>
      <vt:lpstr>Difficulty of Network Update in SDN</vt:lpstr>
      <vt:lpstr>Difficulty of Network Update in SDN</vt:lpstr>
      <vt:lpstr>Difficulty of Network Update in SDN</vt:lpstr>
      <vt:lpstr>Programming Project #2: Minimize the number of  update rounds</vt:lpstr>
      <vt:lpstr>Programming Project #2: Minimize the number of  update rounds</vt:lpstr>
      <vt:lpstr>Programming Project #2: Minimize the number of  update rounds</vt:lpstr>
      <vt:lpstr>Programming Project #2: Minimize the number of  update rounds</vt:lpstr>
      <vt:lpstr>Programming Project #2: Round-based network update</vt:lpstr>
      <vt:lpstr>Round-Based Update Algorithm (TON, 2018)</vt:lpstr>
      <vt:lpstr>Round-Based Update Algorithm (TON, 2018)</vt:lpstr>
      <vt:lpstr>Round-Based Update Algorithm (TON, 2018)</vt:lpstr>
      <vt:lpstr>Round-Based Update Algorithm (TON, 2018)</vt:lpstr>
      <vt:lpstr>Round-Based Update Algorithm (TON, 2018)</vt:lpstr>
      <vt:lpstr>Round-Based Update Algorithm (TON, 2018)</vt:lpstr>
      <vt:lpstr>Round-Based Update Algorithm (TON, 2018)</vt:lpstr>
      <vt:lpstr>Round-Based Update Algorithm (TON, 2018)</vt:lpstr>
      <vt:lpstr>Round-Based Update Algorithm (TON, 2018)</vt:lpstr>
      <vt:lpstr>Round-Based Update Algorithm (TON, 2018)</vt:lpstr>
      <vt:lpstr>Round-Based Update Algorithm (TON, 2018)</vt:lpstr>
      <vt:lpstr>Round-Based Update Algorithm (TON, 2018)</vt:lpstr>
      <vt:lpstr>Discussion</vt:lpstr>
      <vt:lpstr>Input Sample: input.txt</vt:lpstr>
      <vt:lpstr>Output Sample:  use printf</vt:lpstr>
      <vt:lpstr>Note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</dc:title>
  <dc:creator>Agam</dc:creator>
  <cp:lastModifiedBy>Microsoft Office User</cp:lastModifiedBy>
  <cp:revision>653</cp:revision>
  <dcterms:created xsi:type="dcterms:W3CDTF">1995-06-02T22:16:36Z</dcterms:created>
  <dcterms:modified xsi:type="dcterms:W3CDTF">2019-10-04T09:39:20Z</dcterms:modified>
</cp:coreProperties>
</file>